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8" r:id="rId2"/>
    <p:sldId id="256" r:id="rId3"/>
    <p:sldId id="257" r:id="rId4"/>
    <p:sldId id="258" r:id="rId5"/>
    <p:sldId id="269" r:id="rId6"/>
    <p:sldId id="259" r:id="rId7"/>
    <p:sldId id="261" r:id="rId8"/>
    <p:sldId id="270" r:id="rId9"/>
    <p:sldId id="271" r:id="rId10"/>
    <p:sldId id="272" r:id="rId11"/>
    <p:sldId id="273" r:id="rId12"/>
    <p:sldId id="274" r:id="rId13"/>
    <p:sldId id="275" r:id="rId1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3"/>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10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03" d="100"/>
          <a:sy n="103" d="100"/>
        </p:scale>
        <p:origin x="-19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s-ES" smtClean="0"/>
              <a:t>Haga clic para modificar el estilo de título del patrón</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B82AE667-B78E-4C43-8221-99B6EFB2E3BC}" type="datetimeFigureOut">
              <a:rPr lang="es-ES" smtClean="0"/>
              <a:t>19/04/2017</a:t>
            </a:fld>
            <a:endParaRPr lang="es-ES"/>
          </a:p>
        </p:txBody>
      </p:sp>
      <p:sp>
        <p:nvSpPr>
          <p:cNvPr id="5" name="Footer Placeholder 4"/>
          <p:cNvSpPr>
            <a:spLocks noGrp="1"/>
          </p:cNvSpPr>
          <p:nvPr>
            <p:ph type="ftr" sz="quarter" idx="11"/>
          </p:nvPr>
        </p:nvSpPr>
        <p:spPr>
          <a:xfrm>
            <a:off x="1174044" y="5357592"/>
            <a:ext cx="5034845" cy="365125"/>
          </a:xfrm>
        </p:spPr>
        <p:txBody>
          <a:bodyPr/>
          <a:lstStyle/>
          <a:p>
            <a:endParaRPr lang="es-ES"/>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D0B0B615-86AC-4DE9-8894-3E868CE4E208}"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B82AE667-B78E-4C43-8221-99B6EFB2E3BC}" type="datetimeFigureOut">
              <a:rPr lang="es-ES" smtClean="0"/>
              <a:t>19/04/2017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0B0B615-86AC-4DE9-8894-3E868CE4E208}"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B82AE667-B78E-4C43-8221-99B6EFB2E3BC}" type="datetimeFigureOut">
              <a:rPr lang="es-ES" smtClean="0"/>
              <a:t>19/04/2017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0B0B615-86AC-4DE9-8894-3E868CE4E208}"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B82AE667-B78E-4C43-8221-99B6EFB2E3BC}" type="datetimeFigureOut">
              <a:rPr lang="es-ES" smtClean="0"/>
              <a:t>19/04/2017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0B0B615-86AC-4DE9-8894-3E868CE4E208}"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82AE667-B78E-4C43-8221-99B6EFB2E3BC}" type="datetimeFigureOut">
              <a:rPr lang="es-ES" smtClean="0"/>
              <a:t>19/04/2017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0B0B615-86AC-4DE9-8894-3E868CE4E208}"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5" name="Date Placeholder 4"/>
          <p:cNvSpPr>
            <a:spLocks noGrp="1"/>
          </p:cNvSpPr>
          <p:nvPr>
            <p:ph type="dt" sz="half" idx="10"/>
          </p:nvPr>
        </p:nvSpPr>
        <p:spPr/>
        <p:txBody>
          <a:bodyPr/>
          <a:lstStyle/>
          <a:p>
            <a:fld id="{B82AE667-B78E-4C43-8221-99B6EFB2E3BC}" type="datetimeFigureOut">
              <a:rPr lang="es-ES" smtClean="0"/>
              <a:t>19/04/2017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0B0B615-86AC-4DE9-8894-3E868CE4E208}" type="slidenum">
              <a:rPr lang="es-ES" smtClean="0"/>
              <a:t>‹Nº›</a:t>
            </a:fld>
            <a:endParaRPr lang="es-ES"/>
          </a:p>
        </p:txBody>
      </p:sp>
      <p:sp>
        <p:nvSpPr>
          <p:cNvPr id="9" name="Content Placeholder 8"/>
          <p:cNvSpPr>
            <a:spLocks noGrp="1"/>
          </p:cNvSpPr>
          <p:nvPr>
            <p:ph sz="quarter" idx="13"/>
          </p:nvPr>
        </p:nvSpPr>
        <p:spPr>
          <a:xfrm>
            <a:off x="1298448" y="2121407"/>
            <a:ext cx="3200400" cy="360273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7" name="Date Placeholder 6"/>
          <p:cNvSpPr>
            <a:spLocks noGrp="1"/>
          </p:cNvSpPr>
          <p:nvPr>
            <p:ph type="dt" sz="half" idx="10"/>
          </p:nvPr>
        </p:nvSpPr>
        <p:spPr/>
        <p:txBody>
          <a:bodyPr/>
          <a:lstStyle/>
          <a:p>
            <a:fld id="{B82AE667-B78E-4C43-8221-99B6EFB2E3BC}" type="datetimeFigureOut">
              <a:rPr lang="es-ES" smtClean="0"/>
              <a:t>19/04/2017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0B0B615-86AC-4DE9-8894-3E868CE4E208}" type="slidenum">
              <a:rPr lang="es-ES" smtClean="0"/>
              <a:t>‹Nº›</a:t>
            </a:fld>
            <a:endParaRPr lang="es-ES"/>
          </a:p>
        </p:txBody>
      </p:sp>
      <p:sp>
        <p:nvSpPr>
          <p:cNvPr id="11" name="Content Placeholder 10"/>
          <p:cNvSpPr>
            <a:spLocks noGrp="1"/>
          </p:cNvSpPr>
          <p:nvPr>
            <p:ph sz="quarter" idx="13"/>
          </p:nvPr>
        </p:nvSpPr>
        <p:spPr>
          <a:xfrm>
            <a:off x="1298448" y="2944368"/>
            <a:ext cx="3227832" cy="277977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B82AE667-B78E-4C43-8221-99B6EFB2E3BC}" type="datetimeFigureOut">
              <a:rPr lang="es-ES" smtClean="0"/>
              <a:t>19/04/2017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0B0B615-86AC-4DE9-8894-3E868CE4E208}"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2AE667-B78E-4C43-8221-99B6EFB2E3BC}" type="datetimeFigureOut">
              <a:rPr lang="es-ES" smtClean="0"/>
              <a:t>19/04/2017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0B0B615-86AC-4DE9-8894-3E868CE4E208}"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s-ES" smtClean="0"/>
              <a:t>Haga clic para modificar el estilo de título del patrón</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rot="60000">
            <a:off x="6341698" y="5885672"/>
            <a:ext cx="1213821" cy="365125"/>
          </a:xfrm>
        </p:spPr>
        <p:txBody>
          <a:bodyPr/>
          <a:lstStyle/>
          <a:p>
            <a:fld id="{B82AE667-B78E-4C43-8221-99B6EFB2E3BC}" type="datetimeFigureOut">
              <a:rPr lang="es-ES" smtClean="0"/>
              <a:t>19/04/2017</a:t>
            </a:fld>
            <a:endParaRPr lang="es-ES"/>
          </a:p>
        </p:txBody>
      </p:sp>
      <p:sp>
        <p:nvSpPr>
          <p:cNvPr id="6" name="Footer Placeholder 5"/>
          <p:cNvSpPr>
            <a:spLocks noGrp="1"/>
          </p:cNvSpPr>
          <p:nvPr>
            <p:ph type="ftr" sz="quarter" idx="11"/>
          </p:nvPr>
        </p:nvSpPr>
        <p:spPr>
          <a:xfrm rot="-60000">
            <a:off x="914554" y="5829261"/>
            <a:ext cx="3522607" cy="365125"/>
          </a:xfrm>
        </p:spPr>
        <p:txBody>
          <a:bodyPr/>
          <a:lstStyle/>
          <a:p>
            <a:endParaRPr lang="es-ES"/>
          </a:p>
        </p:txBody>
      </p:sp>
      <p:sp>
        <p:nvSpPr>
          <p:cNvPr id="7" name="Slide Number Placeholder 6"/>
          <p:cNvSpPr>
            <a:spLocks noGrp="1"/>
          </p:cNvSpPr>
          <p:nvPr>
            <p:ph type="sldNum" sz="quarter" idx="12"/>
          </p:nvPr>
        </p:nvSpPr>
        <p:spPr>
          <a:xfrm rot="60000">
            <a:off x="7557313" y="5896961"/>
            <a:ext cx="554023" cy="365125"/>
          </a:xfrm>
        </p:spPr>
        <p:txBody>
          <a:bodyPr/>
          <a:lstStyle/>
          <a:p>
            <a:fld id="{D0B0B615-86AC-4DE9-8894-3E868CE4E208}"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rot="60000">
            <a:off x="6345936" y="5888737"/>
            <a:ext cx="1213821" cy="365125"/>
          </a:xfrm>
        </p:spPr>
        <p:txBody>
          <a:bodyPr/>
          <a:lstStyle/>
          <a:p>
            <a:fld id="{B82AE667-B78E-4C43-8221-99B6EFB2E3BC}" type="datetimeFigureOut">
              <a:rPr lang="es-ES" smtClean="0"/>
              <a:t>19/04/2017</a:t>
            </a:fld>
            <a:endParaRPr lang="es-ES"/>
          </a:p>
        </p:txBody>
      </p:sp>
      <p:sp>
        <p:nvSpPr>
          <p:cNvPr id="6" name="Footer Placeholder 5"/>
          <p:cNvSpPr>
            <a:spLocks noGrp="1"/>
          </p:cNvSpPr>
          <p:nvPr>
            <p:ph type="ftr" sz="quarter" idx="11"/>
          </p:nvPr>
        </p:nvSpPr>
        <p:spPr>
          <a:xfrm rot="-60000">
            <a:off x="914569" y="5831037"/>
            <a:ext cx="3319043" cy="365125"/>
          </a:xfrm>
        </p:spPr>
        <p:txBody>
          <a:bodyPr/>
          <a:lstStyle/>
          <a:p>
            <a:endParaRPr lang="es-ES"/>
          </a:p>
        </p:txBody>
      </p:sp>
      <p:sp>
        <p:nvSpPr>
          <p:cNvPr id="7" name="Slide Number Placeholder 6"/>
          <p:cNvSpPr>
            <a:spLocks noGrp="1"/>
          </p:cNvSpPr>
          <p:nvPr>
            <p:ph type="sldNum" sz="quarter" idx="12"/>
          </p:nvPr>
        </p:nvSpPr>
        <p:spPr>
          <a:xfrm rot="60000">
            <a:off x="7562089" y="5900026"/>
            <a:ext cx="554023" cy="365125"/>
          </a:xfrm>
        </p:spPr>
        <p:txBody>
          <a:bodyPr/>
          <a:lstStyle/>
          <a:p>
            <a:fld id="{D0B0B615-86AC-4DE9-8894-3E868CE4E208}"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fld id="{B82AE667-B78E-4C43-8221-99B6EFB2E3BC}" type="datetimeFigureOut">
              <a:rPr lang="es-ES" smtClean="0"/>
              <a:t>19/04/2017</a:t>
            </a:fld>
            <a:endParaRPr lang="es-ES"/>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endParaRPr lang="es-ES"/>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fld id="{D0B0B615-86AC-4DE9-8894-3E868CE4E208}"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wav"/><Relationship Id="rId7" Type="http://schemas.openxmlformats.org/officeDocument/2006/relationships/image" Target="../media/image6.png"/><Relationship Id="rId2" Type="http://schemas.microsoft.com/office/2007/relationships/media" Target="../media/media1.wav"/><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5.jpe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audio" Target="../media/media10.wav"/><Relationship Id="rId2" Type="http://schemas.microsoft.com/office/2007/relationships/media" Target="../media/media10.wav"/><Relationship Id="rId1" Type="http://schemas.openxmlformats.org/officeDocument/2006/relationships/tags" Target="../tags/tag10.xml"/><Relationship Id="rId5" Type="http://schemas.openxmlformats.org/officeDocument/2006/relationships/image" Target="../media/image7.png"/><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wav"/><Relationship Id="rId7" Type="http://schemas.openxmlformats.org/officeDocument/2006/relationships/image" Target="../media/image7.png"/><Relationship Id="rId2" Type="http://schemas.microsoft.com/office/2007/relationships/media" Target="../media/media11.wav"/><Relationship Id="rId1" Type="http://schemas.openxmlformats.org/officeDocument/2006/relationships/tags" Target="../tags/tag11.xml"/><Relationship Id="rId6" Type="http://schemas.openxmlformats.org/officeDocument/2006/relationships/image" Target="../media/image17.jpeg"/><Relationship Id="rId5" Type="http://schemas.openxmlformats.org/officeDocument/2006/relationships/hyperlink" Target="http://es.wikipedia.org/wiki/Algoritmo" TargetMode="External"/><Relationship Id="rId4"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wav"/><Relationship Id="rId7" Type="http://schemas.openxmlformats.org/officeDocument/2006/relationships/image" Target="../media/image20.png"/><Relationship Id="rId2" Type="http://schemas.microsoft.com/office/2007/relationships/media" Target="../media/media12.wav"/><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audio" Target="../media/media2.wav"/><Relationship Id="rId2" Type="http://schemas.microsoft.com/office/2007/relationships/media" Target="../media/media2.wav"/><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audio" Target="../media/media3.wav"/><Relationship Id="rId2" Type="http://schemas.microsoft.com/office/2007/relationships/media" Target="../media/media3.wav"/><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2" Type="http://schemas.microsoft.com/office/2007/relationships/media" Target="../media/media4.wav"/><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5.wav"/><Relationship Id="rId7" Type="http://schemas.openxmlformats.org/officeDocument/2006/relationships/image" Target="../media/image11.jpg"/><Relationship Id="rId2" Type="http://schemas.microsoft.com/office/2007/relationships/media" Target="../media/media5.wav"/><Relationship Id="rId1" Type="http://schemas.openxmlformats.org/officeDocument/2006/relationships/tags" Target="../tags/tag5.xml"/><Relationship Id="rId6" Type="http://schemas.openxmlformats.org/officeDocument/2006/relationships/hyperlink" Target="https://es.wikipedia.org/wiki/Lenguaje_ensamblador" TargetMode="External"/><Relationship Id="rId5" Type="http://schemas.openxmlformats.org/officeDocument/2006/relationships/hyperlink" Target="https://es.wikipedia.org/wiki/Idioma_ingl%C3%A9s" TargetMode="Externa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es.wikipedia.org/wiki/Lenguaje_m%C3%A1quina" TargetMode="External"/><Relationship Id="rId3" Type="http://schemas.openxmlformats.org/officeDocument/2006/relationships/audio" Target="../media/media6.wav"/><Relationship Id="rId7" Type="http://schemas.openxmlformats.org/officeDocument/2006/relationships/hyperlink" Target="http://es.wikipedia.org/wiki/Programa_%28computaci%C3%B3n%29" TargetMode="External"/><Relationship Id="rId2" Type="http://schemas.microsoft.com/office/2007/relationships/media" Target="../media/media6.wav"/><Relationship Id="rId1" Type="http://schemas.openxmlformats.org/officeDocument/2006/relationships/tags" Target="../tags/tag6.xml"/><Relationship Id="rId6" Type="http://schemas.openxmlformats.org/officeDocument/2006/relationships/hyperlink" Target="http://es.wikipedia.org/wiki/Computadora" TargetMode="External"/><Relationship Id="rId5" Type="http://schemas.openxmlformats.org/officeDocument/2006/relationships/image" Target="../media/image13.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hyperlink" Target="http://es.wikipedia.org/wiki/Lenguaje_ensamblador" TargetMode="External"/></Relationships>
</file>

<file path=ppt/slides/_rels/slide7.xml.rels><?xml version="1.0" encoding="UTF-8" standalone="yes"?>
<Relationships xmlns="http://schemas.openxmlformats.org/package/2006/relationships"><Relationship Id="rId3" Type="http://schemas.openxmlformats.org/officeDocument/2006/relationships/audio" Target="../media/media7.wav"/><Relationship Id="rId2" Type="http://schemas.microsoft.com/office/2007/relationships/media" Target="../media/media7.wav"/><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wav"/><Relationship Id="rId7" Type="http://schemas.openxmlformats.org/officeDocument/2006/relationships/image" Target="../media/image7.png"/><Relationship Id="rId2" Type="http://schemas.microsoft.com/office/2007/relationships/media" Target="../media/media8.wav"/><Relationship Id="rId1" Type="http://schemas.openxmlformats.org/officeDocument/2006/relationships/tags" Target="../tags/tag8.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es.wikipedia.org/wiki/Memoria" TargetMode="External"/><Relationship Id="rId3" Type="http://schemas.openxmlformats.org/officeDocument/2006/relationships/audio" Target="../media/media9.wav"/><Relationship Id="rId7" Type="http://schemas.openxmlformats.org/officeDocument/2006/relationships/hyperlink" Target="http://es.wikipedia.org/wiki/Registros" TargetMode="External"/><Relationship Id="rId2" Type="http://schemas.microsoft.com/office/2007/relationships/media" Target="../media/media9.wav"/><Relationship Id="rId1" Type="http://schemas.openxmlformats.org/officeDocument/2006/relationships/tags" Target="../tags/tag9.xml"/><Relationship Id="rId6" Type="http://schemas.openxmlformats.org/officeDocument/2006/relationships/hyperlink" Target="http://es.wikipedia.org/wiki/Lenguaje_ensamblador" TargetMode="External"/><Relationship Id="rId5" Type="http://schemas.openxmlformats.org/officeDocument/2006/relationships/hyperlink" Target="http://es.wikipedia.org/wiki/C%C3%B3digo_m%C3%A1quina" TargetMode="External"/><Relationship Id="rId10"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hyperlink" Target="http://es.wikipedia.org/wiki/Lenguaje_de_programaci%C3%B3n_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95023" y="817582"/>
            <a:ext cx="6965245" cy="4771658"/>
          </a:xfrm>
        </p:spPr>
        <p:txBody>
          <a:bodyPr/>
          <a:lstStyle/>
          <a:p>
            <a:r>
              <a:rPr lang="es-ES" dirty="0" smtClean="0">
                <a:solidFill>
                  <a:srgbClr val="00B0F0"/>
                </a:solidFill>
                <a:latin typeface="Kristen ITC" pitchFamily="66" charset="0"/>
              </a:rPr>
              <a:t>Presentación </a:t>
            </a:r>
            <a:r>
              <a:rPr lang="es-ES" dirty="0" err="1" smtClean="0">
                <a:solidFill>
                  <a:srgbClr val="00B0F0"/>
                </a:solidFill>
                <a:latin typeface="Kristen ITC" pitchFamily="66" charset="0"/>
              </a:rPr>
              <a:t>By</a:t>
            </a:r>
            <a:r>
              <a:rPr lang="es-ES" dirty="0" smtClean="0">
                <a:solidFill>
                  <a:srgbClr val="00B0F0"/>
                </a:solidFill>
                <a:latin typeface="Kristen ITC" pitchFamily="66" charset="0"/>
              </a:rPr>
              <a:t>: Gerson Ramírez con mucho &lt;3 y creatividad!! </a:t>
            </a:r>
            <a:br>
              <a:rPr lang="es-ES" dirty="0" smtClean="0">
                <a:solidFill>
                  <a:srgbClr val="00B0F0"/>
                </a:solidFill>
                <a:latin typeface="Kristen ITC" pitchFamily="66" charset="0"/>
              </a:rPr>
            </a:br>
            <a:r>
              <a:rPr lang="es-ES" dirty="0" smtClean="0">
                <a:solidFill>
                  <a:srgbClr val="00B0F0"/>
                </a:solidFill>
                <a:latin typeface="Kristen ITC" pitchFamily="66" charset="0"/>
              </a:rPr>
              <a:t>5to Bach. “B” </a:t>
            </a:r>
            <a:r>
              <a:rPr lang="es-ES" dirty="0" smtClean="0"/>
              <a:t/>
            </a:r>
            <a:br>
              <a:rPr lang="es-ES" dirty="0" smtClean="0"/>
            </a:br>
            <a:r>
              <a:rPr lang="es-ES" dirty="0" smtClean="0">
                <a:solidFill>
                  <a:srgbClr val="E010D6"/>
                </a:solidFill>
                <a:latin typeface="Bradley Hand ITC" pitchFamily="66" charset="0"/>
                <a:sym typeface="Wingdings" pitchFamily="2" charset="2"/>
              </a:rPr>
              <a:t>☻Disfrútenlo. </a:t>
            </a:r>
            <a:endParaRPr lang="es-ES" dirty="0">
              <a:solidFill>
                <a:srgbClr val="E010D6"/>
              </a:solidFill>
              <a:latin typeface="Bradley Hand ITC" pitchFamily="66" charset="0"/>
            </a:endParaRPr>
          </a:p>
        </p:txBody>
      </p:sp>
      <p:pic>
        <p:nvPicPr>
          <p:cNvPr id="6" name="5 Imagen"/>
          <p:cNvPicPr>
            <a:picLocks noChangeAspect="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a:xfrm>
            <a:off x="919336" y="4591000"/>
            <a:ext cx="1636440" cy="1636440"/>
          </a:xfrm>
          <a:prstGeom prst="rect">
            <a:avLst/>
          </a:prstGeom>
        </p:spPr>
      </p:pic>
      <p:pic>
        <p:nvPicPr>
          <p:cNvPr id="7" name="Picture 3" descr="Resultado de imagen de javascript"/>
          <p:cNvPicPr/>
          <p:nvPr/>
        </p:nvPicPr>
        <p:blipFill>
          <a:blip r:embed="rId7">
            <a:extLst>
              <a:ext uri="{28A0092B-C50C-407E-A947-70E740481C1C}">
                <a14:useLocalDpi xmlns:a14="http://schemas.microsoft.com/office/drawing/2010/main" val="0"/>
              </a:ext>
            </a:extLst>
          </a:blip>
          <a:srcRect/>
          <a:stretch>
            <a:fillRect/>
          </a:stretch>
        </p:blipFill>
        <p:spPr bwMode="auto">
          <a:xfrm>
            <a:off x="7524328" y="5229200"/>
            <a:ext cx="1517650" cy="1517650"/>
          </a:xfrm>
          <a:prstGeom prst="rect">
            <a:avLst/>
          </a:prstGeom>
          <a:noFill/>
          <a:ln>
            <a:noFill/>
          </a:ln>
        </p:spPr>
      </p:pic>
      <p:pic>
        <p:nvPicPr>
          <p:cNvPr id="10" name="9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785536010"/>
      </p:ext>
    </p:extLst>
  </p:cSld>
  <p:clrMapOvr>
    <a:masterClrMapping/>
  </p:clrMapOvr>
  <mc:AlternateContent xmlns:mc="http://schemas.openxmlformats.org/markup-compatibility/2006">
    <mc:Choice xmlns:p14="http://schemas.microsoft.com/office/powerpoint/2010/main" Requires="p14">
      <p:transition spd="slow" p14:dur="2000" advTm="9327"/>
    </mc:Choice>
    <mc:Fallback>
      <p:transition spd="slow" advTm="9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nodeType="clickEffect">
                                  <p:stCondLst>
                                    <p:cond delay="0"/>
                                  </p:stCondLst>
                                  <p:childTnLst>
                                    <p:animRot by="21600000">
                                      <p:cBhvr>
                                        <p:cTn id="28" dur="2000" fill="hold"/>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nodeType="click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0"/>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3"/>
          </p:nvPr>
        </p:nvSpPr>
        <p:spPr>
          <a:xfrm>
            <a:off x="1331640" y="836712"/>
            <a:ext cx="3200400" cy="6192688"/>
          </a:xfrm>
        </p:spPr>
        <p:txBody>
          <a:bodyPr>
            <a:normAutofit fontScale="70000" lnSpcReduction="20000"/>
          </a:bodyPr>
          <a:lstStyle/>
          <a:p>
            <a:r>
              <a:rPr lang="es-ES" b="1" dirty="0">
                <a:latin typeface="Kristen ITC" pitchFamily="66" charset="0"/>
              </a:rPr>
              <a:t>Lenguajes de alto nivel </a:t>
            </a:r>
            <a:endParaRPr lang="es-ES" dirty="0">
              <a:latin typeface="Kristen ITC" pitchFamily="66" charset="0"/>
            </a:endParaRPr>
          </a:p>
          <a:p>
            <a:r>
              <a:rPr lang="es-ES" dirty="0">
                <a:latin typeface="Kristen ITC" pitchFamily="66" charset="0"/>
              </a:rPr>
              <a:t>Los lenguajes de alto nivel son normalmente fáciles de aprender porque están formados por elementos de lenguajes naturales, como el inglés. En BASIC, el lenguaje de alto nivel más conocido, los comandos como "IF CONTADOR = 10 THEN STOP" pueden utilizarse para pedir a la computadora que pare si CONTADOR es igual a 10. Por desgracia para muchas personas esta forma de trabajar es un poco frustrante, dado que a pesar de que las computadoras parecen comprender un lenguaje natural, lo hacen en realidad de una forma rígida y sistemática.</a:t>
            </a:r>
          </a:p>
          <a:p>
            <a:endParaRPr lang="es-ES" dirty="0"/>
          </a:p>
        </p:txBody>
      </p:sp>
      <p:sp>
        <p:nvSpPr>
          <p:cNvPr id="4" name="3 Marcador de contenido"/>
          <p:cNvSpPr>
            <a:spLocks noGrp="1"/>
          </p:cNvSpPr>
          <p:nvPr>
            <p:ph sz="quarter" idx="14"/>
          </p:nvPr>
        </p:nvSpPr>
        <p:spPr>
          <a:xfrm>
            <a:off x="4663440" y="836712"/>
            <a:ext cx="3200400" cy="5544616"/>
          </a:xfrm>
        </p:spPr>
        <p:txBody>
          <a:bodyPr>
            <a:normAutofit fontScale="70000" lnSpcReduction="20000"/>
          </a:bodyPr>
          <a:lstStyle/>
          <a:p>
            <a:r>
              <a:rPr lang="es-ES" b="1" dirty="0">
                <a:latin typeface="Kristen ITC" pitchFamily="66" charset="0"/>
              </a:rPr>
              <a:t>Lenguajes compilados</a:t>
            </a:r>
            <a:endParaRPr lang="es-ES" dirty="0">
              <a:latin typeface="Kristen ITC" pitchFamily="66" charset="0"/>
            </a:endParaRPr>
          </a:p>
          <a:p>
            <a:r>
              <a:rPr lang="es-ES" dirty="0">
                <a:latin typeface="Kristen ITC" pitchFamily="66" charset="0"/>
              </a:rPr>
              <a:t>Naturalmente, un programa que se escribe en un lenguaje de alto nivel también tiene que traducirse a un código que pueda utilizar la máquina. Los programas traductores que pueden realizar esta operación se llaman compiladores. Éstos, como los programas ensambladores avanzados, pueden generar muchas líneas de código de máquina por cada proposición del programa fuente. Se requiere una corrida de compilación antes de procesar los datos de un problema.</a:t>
            </a:r>
          </a:p>
          <a:p>
            <a:endParaRPr lang="es-ES" dirty="0"/>
          </a:p>
        </p:txBody>
      </p:sp>
      <p:pic>
        <p:nvPicPr>
          <p:cNvPr id="5" name="4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939904010"/>
      </p:ext>
    </p:extLst>
  </p:cSld>
  <p:clrMapOvr>
    <a:masterClrMapping/>
  </p:clrMapOvr>
  <mc:AlternateContent xmlns:mc="http://schemas.openxmlformats.org/markup-compatibility/2006">
    <mc:Choice xmlns:p14="http://schemas.microsoft.com/office/powerpoint/2010/main" Requires="p14">
      <p:transition spd="slow" p14:dur="1200" advTm="58157">
        <p14:prism/>
      </p:transition>
    </mc:Choice>
    <mc:Fallback>
      <p:transition spd="slow" advTm="581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iterate type="lt">
                                    <p:tmPct val="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iterate type="lt">
                                    <p:tmPct val="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0" nodeType="clickEffect">
                                  <p:stCondLst>
                                    <p:cond delay="0"/>
                                  </p:stCondLst>
                                  <p:iterate type="lt">
                                    <p:tmAbs val="0"/>
                                  </p:iterate>
                                  <p:childTnLst>
                                    <p:set>
                                      <p:cBhvr rctx="PPT">
                                        <p:cTn id="18" dur="indefinite"/>
                                        <p:tgtEl>
                                          <p:spTgt spid="3">
                                            <p:txEl>
                                              <p:pRg st="0" end="0"/>
                                            </p:txEl>
                                          </p:spTgt>
                                        </p:tgtEl>
                                        <p:attrNameLst>
                                          <p:attrName>style.opacity</p:attrName>
                                        </p:attrNameLst>
                                      </p:cBhvr>
                                      <p:to>
                                        <p:strVal val="0.5"/>
                                      </p:to>
                                    </p:set>
                                    <p:animEffect filter="image" prLst="opacity: 0.5">
                                      <p:cBhvr rctx="IE">
                                        <p:cTn id="19" dur="indefinite"/>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0" nodeType="clickEffect">
                                  <p:stCondLst>
                                    <p:cond delay="0"/>
                                  </p:stCondLst>
                                  <p:iterate type="lt">
                                    <p:tmAbs val="0"/>
                                  </p:iterate>
                                  <p:childTnLst>
                                    <p:set>
                                      <p:cBhvr rctx="PPT">
                                        <p:cTn id="23" dur="indefinite"/>
                                        <p:tgtEl>
                                          <p:spTgt spid="3">
                                            <p:txEl>
                                              <p:pRg st="1" end="1"/>
                                            </p:txEl>
                                          </p:spTgt>
                                        </p:tgtEl>
                                        <p:attrNameLst>
                                          <p:attrName>style.opacity</p:attrName>
                                        </p:attrNameLst>
                                      </p:cBhvr>
                                      <p:to>
                                        <p:strVal val="0.5"/>
                                      </p:to>
                                    </p:set>
                                    <p:animEffect filter="image" prLst="opacity: 0.5">
                                      <p:cBhvr rctx="IE">
                                        <p:cTn id="24" dur="indefinite"/>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4" presetClass="emph" presetSubtype="0" fill="hold" grpId="1" nodeType="clickEffect">
                                  <p:stCondLst>
                                    <p:cond delay="0"/>
                                  </p:stCondLst>
                                  <p:iterate type="lt">
                                    <p:tmPct val="10000"/>
                                  </p:iterate>
                                  <p:childTnLst>
                                    <p:animMotion origin="layout" path="M 0.0 0.0 L 0.0 -0.07213" pathEditMode="relative" ptsTypes="">
                                      <p:cBhvr>
                                        <p:cTn id="28" dur="250" accel="50000" decel="50000" autoRev="1" fill="hold">
                                          <p:stCondLst>
                                            <p:cond delay="0"/>
                                          </p:stCondLst>
                                        </p:cTn>
                                        <p:tgtEl>
                                          <p:spTgt spid="3">
                                            <p:txEl>
                                              <p:pRg st="0" end="0"/>
                                            </p:txEl>
                                          </p:spTgt>
                                        </p:tgtEl>
                                        <p:attrNameLst>
                                          <p:attrName>ppt_x</p:attrName>
                                          <p:attrName>ppt_y</p:attrName>
                                        </p:attrNameLst>
                                      </p:cBhvr>
                                    </p:animMotion>
                                    <p:animRot by="1500000">
                                      <p:cBhvr>
                                        <p:cTn id="29" dur="125" fill="hold">
                                          <p:stCondLst>
                                            <p:cond delay="0"/>
                                          </p:stCondLst>
                                        </p:cTn>
                                        <p:tgtEl>
                                          <p:spTgt spid="3">
                                            <p:txEl>
                                              <p:pRg st="0" end="0"/>
                                            </p:txEl>
                                          </p:spTgt>
                                        </p:tgtEl>
                                        <p:attrNameLst>
                                          <p:attrName>r</p:attrName>
                                        </p:attrNameLst>
                                      </p:cBhvr>
                                    </p:animRot>
                                    <p:animRot by="-1500000">
                                      <p:cBhvr>
                                        <p:cTn id="30" dur="125" fill="hold">
                                          <p:stCondLst>
                                            <p:cond delay="125"/>
                                          </p:stCondLst>
                                        </p:cTn>
                                        <p:tgtEl>
                                          <p:spTgt spid="3">
                                            <p:txEl>
                                              <p:pRg st="0" end="0"/>
                                            </p:txEl>
                                          </p:spTgt>
                                        </p:tgtEl>
                                        <p:attrNameLst>
                                          <p:attrName>r</p:attrName>
                                        </p:attrNameLst>
                                      </p:cBhvr>
                                    </p:animRot>
                                    <p:animRot by="-1500000">
                                      <p:cBhvr>
                                        <p:cTn id="31" dur="125" fill="hold">
                                          <p:stCondLst>
                                            <p:cond delay="250"/>
                                          </p:stCondLst>
                                        </p:cTn>
                                        <p:tgtEl>
                                          <p:spTgt spid="3">
                                            <p:txEl>
                                              <p:pRg st="0" end="0"/>
                                            </p:txEl>
                                          </p:spTgt>
                                        </p:tgtEl>
                                        <p:attrNameLst>
                                          <p:attrName>r</p:attrName>
                                        </p:attrNameLst>
                                      </p:cBhvr>
                                    </p:animRot>
                                    <p:animRot by="1500000">
                                      <p:cBhvr>
                                        <p:cTn id="32" dur="125" fill="hold">
                                          <p:stCondLst>
                                            <p:cond delay="375"/>
                                          </p:stCondLst>
                                        </p:cTn>
                                        <p:tgtEl>
                                          <p:spTgt spid="3">
                                            <p:txEl>
                                              <p:pRg st="0" end="0"/>
                                            </p:tx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34" presetClass="emph" presetSubtype="0" fill="hold" grpId="1" nodeType="click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3">
                                            <p:txEl>
                                              <p:pRg st="1" end="1"/>
                                            </p:txEl>
                                          </p:spTgt>
                                        </p:tgtEl>
                                        <p:attrNameLst>
                                          <p:attrName>ppt_x</p:attrName>
                                          <p:attrName>ppt_y</p:attrName>
                                        </p:attrNameLst>
                                      </p:cBhvr>
                                    </p:animMotion>
                                    <p:animRot by="1500000">
                                      <p:cBhvr>
                                        <p:cTn id="37" dur="125" fill="hold">
                                          <p:stCondLst>
                                            <p:cond delay="0"/>
                                          </p:stCondLst>
                                        </p:cTn>
                                        <p:tgtEl>
                                          <p:spTgt spid="3">
                                            <p:txEl>
                                              <p:pRg st="1" end="1"/>
                                            </p:txEl>
                                          </p:spTgt>
                                        </p:tgtEl>
                                        <p:attrNameLst>
                                          <p:attrName>r</p:attrName>
                                        </p:attrNameLst>
                                      </p:cBhvr>
                                    </p:animRot>
                                    <p:animRot by="-1500000">
                                      <p:cBhvr>
                                        <p:cTn id="38" dur="125" fill="hold">
                                          <p:stCondLst>
                                            <p:cond delay="125"/>
                                          </p:stCondLst>
                                        </p:cTn>
                                        <p:tgtEl>
                                          <p:spTgt spid="3">
                                            <p:txEl>
                                              <p:pRg st="1" end="1"/>
                                            </p:txEl>
                                          </p:spTgt>
                                        </p:tgtEl>
                                        <p:attrNameLst>
                                          <p:attrName>r</p:attrName>
                                        </p:attrNameLst>
                                      </p:cBhvr>
                                    </p:animRot>
                                    <p:animRot by="-1500000">
                                      <p:cBhvr>
                                        <p:cTn id="39" dur="125" fill="hold">
                                          <p:stCondLst>
                                            <p:cond delay="250"/>
                                          </p:stCondLst>
                                        </p:cTn>
                                        <p:tgtEl>
                                          <p:spTgt spid="3">
                                            <p:txEl>
                                              <p:pRg st="1" end="1"/>
                                            </p:txEl>
                                          </p:spTgt>
                                        </p:tgtEl>
                                        <p:attrNameLst>
                                          <p:attrName>r</p:attrName>
                                        </p:attrNameLst>
                                      </p:cBhvr>
                                    </p:animRot>
                                    <p:animRot by="1500000">
                                      <p:cBhvr>
                                        <p:cTn id="40" dur="125" fill="hold">
                                          <p:stCondLst>
                                            <p:cond delay="375"/>
                                          </p:stCondLst>
                                        </p:cTn>
                                        <p:tgtEl>
                                          <p:spTgt spid="3">
                                            <p:txEl>
                                              <p:pRg st="1" end="1"/>
                                            </p:tx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34" presetClass="emph" presetSubtype="0" fill="hold" nodeType="clickEffect">
                                  <p:stCondLst>
                                    <p:cond delay="0"/>
                                  </p:stCondLst>
                                  <p:iterate type="lt">
                                    <p:tmPct val="10000"/>
                                  </p:iterate>
                                  <p:childTnLst>
                                    <p:animMotion origin="layout" path="M -0.00157 -0.09362 L 3.61111E-6 -5.96394E-7 " pathEditMode="relative" rAng="0" ptsTypes="AA">
                                      <p:cBhvr>
                                        <p:cTn id="44" dur="250" accel="50000" decel="50000" autoRev="1" fill="hold">
                                          <p:stCondLst>
                                            <p:cond delay="0"/>
                                          </p:stCondLst>
                                        </p:cTn>
                                        <p:tgtEl>
                                          <p:spTgt spid="4">
                                            <p:txEl>
                                              <p:pRg st="0" end="0"/>
                                            </p:txEl>
                                          </p:spTgt>
                                        </p:tgtEl>
                                        <p:attrNameLst>
                                          <p:attrName>ppt_x</p:attrName>
                                          <p:attrName>ppt_y</p:attrName>
                                        </p:attrNameLst>
                                      </p:cBhvr>
                                      <p:rCtr x="69" y="4669"/>
                                    </p:animMotion>
                                    <p:animRot by="1500000">
                                      <p:cBhvr>
                                        <p:cTn id="45" dur="125" fill="hold">
                                          <p:stCondLst>
                                            <p:cond delay="0"/>
                                          </p:stCondLst>
                                        </p:cTn>
                                        <p:tgtEl>
                                          <p:spTgt spid="4">
                                            <p:txEl>
                                              <p:pRg st="0" end="0"/>
                                            </p:txEl>
                                          </p:spTgt>
                                        </p:tgtEl>
                                        <p:attrNameLst>
                                          <p:attrName>r</p:attrName>
                                        </p:attrNameLst>
                                      </p:cBhvr>
                                    </p:animRot>
                                    <p:animRot by="-1500000">
                                      <p:cBhvr>
                                        <p:cTn id="46" dur="125" fill="hold">
                                          <p:stCondLst>
                                            <p:cond delay="125"/>
                                          </p:stCondLst>
                                        </p:cTn>
                                        <p:tgtEl>
                                          <p:spTgt spid="4">
                                            <p:txEl>
                                              <p:pRg st="0" end="0"/>
                                            </p:txEl>
                                          </p:spTgt>
                                        </p:tgtEl>
                                        <p:attrNameLst>
                                          <p:attrName>r</p:attrName>
                                        </p:attrNameLst>
                                      </p:cBhvr>
                                    </p:animRot>
                                    <p:animRot by="-1500000">
                                      <p:cBhvr>
                                        <p:cTn id="47" dur="125" fill="hold">
                                          <p:stCondLst>
                                            <p:cond delay="250"/>
                                          </p:stCondLst>
                                        </p:cTn>
                                        <p:tgtEl>
                                          <p:spTgt spid="4">
                                            <p:txEl>
                                              <p:pRg st="0" end="0"/>
                                            </p:txEl>
                                          </p:spTgt>
                                        </p:tgtEl>
                                        <p:attrNameLst>
                                          <p:attrName>r</p:attrName>
                                        </p:attrNameLst>
                                      </p:cBhvr>
                                    </p:animRot>
                                    <p:animRot by="1500000">
                                      <p:cBhvr>
                                        <p:cTn id="48" dur="125" fill="hold">
                                          <p:stCondLst>
                                            <p:cond delay="375"/>
                                          </p:stCondLst>
                                        </p:cTn>
                                        <p:tgtEl>
                                          <p:spTgt spid="4">
                                            <p:txEl>
                                              <p:pRg st="0" end="0"/>
                                            </p:txEl>
                                          </p:spTgt>
                                        </p:tgtEl>
                                        <p:attrNameLst>
                                          <p:attrName>r</p:attrName>
                                        </p:attrNameLst>
                                      </p:cBhvr>
                                    </p:animRot>
                                  </p:childTnLst>
                                </p:cTn>
                              </p:par>
                              <p:par>
                                <p:cTn id="49" presetID="34" presetClass="emph" presetSubtype="0" fill="hold" nodeType="withEffect">
                                  <p:stCondLst>
                                    <p:cond delay="0"/>
                                  </p:stCondLst>
                                  <p:iterate type="lt">
                                    <p:tmPct val="10000"/>
                                  </p:iterate>
                                  <p:childTnLst>
                                    <p:animMotion origin="layout" path="M -0.00434 -0.07258 L 2.5E-6 6.47249E-8 " pathEditMode="relative" rAng="0" ptsTypes="AA">
                                      <p:cBhvr>
                                        <p:cTn id="50" dur="250" accel="50000" decel="50000" autoRev="1" fill="hold">
                                          <p:stCondLst>
                                            <p:cond delay="0"/>
                                          </p:stCondLst>
                                        </p:cTn>
                                        <p:tgtEl>
                                          <p:spTgt spid="4">
                                            <p:txEl>
                                              <p:pRg st="1" end="1"/>
                                            </p:txEl>
                                          </p:spTgt>
                                        </p:tgtEl>
                                        <p:attrNameLst>
                                          <p:attrName>ppt_x</p:attrName>
                                          <p:attrName>ppt_y</p:attrName>
                                        </p:attrNameLst>
                                      </p:cBhvr>
                                      <p:rCtr x="208" y="3629"/>
                                    </p:animMotion>
                                    <p:animRot by="1500000">
                                      <p:cBhvr>
                                        <p:cTn id="51" dur="125" fill="hold">
                                          <p:stCondLst>
                                            <p:cond delay="0"/>
                                          </p:stCondLst>
                                        </p:cTn>
                                        <p:tgtEl>
                                          <p:spTgt spid="4">
                                            <p:txEl>
                                              <p:pRg st="1" end="1"/>
                                            </p:txEl>
                                          </p:spTgt>
                                        </p:tgtEl>
                                        <p:attrNameLst>
                                          <p:attrName>r</p:attrName>
                                        </p:attrNameLst>
                                      </p:cBhvr>
                                    </p:animRot>
                                    <p:animRot by="-1500000">
                                      <p:cBhvr>
                                        <p:cTn id="52" dur="125" fill="hold">
                                          <p:stCondLst>
                                            <p:cond delay="125"/>
                                          </p:stCondLst>
                                        </p:cTn>
                                        <p:tgtEl>
                                          <p:spTgt spid="4">
                                            <p:txEl>
                                              <p:pRg st="1" end="1"/>
                                            </p:txEl>
                                          </p:spTgt>
                                        </p:tgtEl>
                                        <p:attrNameLst>
                                          <p:attrName>r</p:attrName>
                                        </p:attrNameLst>
                                      </p:cBhvr>
                                    </p:animRot>
                                    <p:animRot by="-1500000">
                                      <p:cBhvr>
                                        <p:cTn id="53" dur="125" fill="hold">
                                          <p:stCondLst>
                                            <p:cond delay="250"/>
                                          </p:stCondLst>
                                        </p:cTn>
                                        <p:tgtEl>
                                          <p:spTgt spid="4">
                                            <p:txEl>
                                              <p:pRg st="1" end="1"/>
                                            </p:txEl>
                                          </p:spTgt>
                                        </p:tgtEl>
                                        <p:attrNameLst>
                                          <p:attrName>r</p:attrName>
                                        </p:attrNameLst>
                                      </p:cBhvr>
                                    </p:animRot>
                                    <p:animRot by="1500000">
                                      <p:cBhvr>
                                        <p:cTn id="54" dur="125" fill="hold">
                                          <p:stCondLst>
                                            <p:cond delay="375"/>
                                          </p:stCondLst>
                                        </p:cTn>
                                        <p:tgtEl>
                                          <p:spTgt spid="4">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5"/>
                </p:tgtEl>
              </p:cMediaNode>
            </p:audio>
          </p:childTnLst>
        </p:cTn>
      </p:par>
    </p:tnLst>
    <p:bldLst>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texto"/>
          <p:cNvSpPr>
            <a:spLocks noGrp="1"/>
          </p:cNvSpPr>
          <p:nvPr>
            <p:ph type="body" sz="half" idx="2"/>
          </p:nvPr>
        </p:nvSpPr>
        <p:spPr>
          <a:xfrm rot="-60000">
            <a:off x="1128327" y="984451"/>
            <a:ext cx="3048891" cy="5110533"/>
          </a:xfrm>
        </p:spPr>
        <p:txBody>
          <a:bodyPr>
            <a:normAutofit lnSpcReduction="10000"/>
          </a:bodyPr>
          <a:lstStyle/>
          <a:p>
            <a:r>
              <a:rPr lang="es-ES" b="1" cap="all" dirty="0"/>
              <a:t>Programas y algoritmos</a:t>
            </a:r>
            <a:endParaRPr lang="es-ES" dirty="0"/>
          </a:p>
          <a:p>
            <a:r>
              <a:rPr lang="es-ES" dirty="0"/>
              <a:t>Un </a:t>
            </a:r>
            <a:r>
              <a:rPr lang="es-ES" u="sng" dirty="0">
                <a:hlinkClick r:id="rId5" tooltip="Algoritmo"/>
              </a:rPr>
              <a:t>algoritmo</a:t>
            </a:r>
            <a:r>
              <a:rPr lang="es-ES" dirty="0"/>
              <a:t> es una secuencia no ambigua, finita y ordenada de instrucciones que han de seguirse para resolver un problema. Un programa normalmente implementa (traduce a un lenguaje de programación concreto) un algoritmo. Nótese que es la secuencia de instrucciones en sí la que debe ser finita, no el número de pasos realizados como la ejecución de ellas.</a:t>
            </a:r>
          </a:p>
          <a:p>
            <a:r>
              <a:rPr lang="es-ES" dirty="0"/>
              <a:t>Los programas suelen subdividirse en partes menores (módulos), de modo que la complejidad algorítmica de cada una de las partes sea menor que la del programa completo, lo cual ayuda al desarrollo del programa.</a:t>
            </a:r>
          </a:p>
          <a:p>
            <a:endParaRPr lang="es-ES" dirty="0"/>
          </a:p>
        </p:txBody>
      </p:sp>
      <p:pic>
        <p:nvPicPr>
          <p:cNvPr id="5" name="Picture 48" descr="Resultado de imagen de LENGUAJES MAS UTILIZADOS GRAFICAS"/>
          <p:cNvPicPr>
            <a:picLocks noGrp="1"/>
          </p:cNvPicPr>
          <p:nvPr>
            <p:ph idx="1"/>
          </p:nvPr>
        </p:nvPicPr>
        <p:blipFill>
          <a:blip r:embed="rId6" cstate="print">
            <a:extLst>
              <a:ext uri="{28A0092B-C50C-407E-A947-70E740481C1C}">
                <a14:useLocalDpi xmlns:a14="http://schemas.microsoft.com/office/drawing/2010/main" val="0"/>
              </a:ext>
            </a:extLst>
          </a:blip>
          <a:srcRect/>
          <a:stretch>
            <a:fillRect/>
          </a:stretch>
        </p:blipFill>
        <p:spPr bwMode="auto">
          <a:xfrm>
            <a:off x="4854575" y="2132857"/>
            <a:ext cx="3021013" cy="2418634"/>
          </a:xfrm>
          <a:prstGeom prst="rect">
            <a:avLst/>
          </a:prstGeom>
          <a:noFill/>
          <a:ln>
            <a:noFill/>
          </a:ln>
        </p:spPr>
      </p:pic>
      <p:pic>
        <p:nvPicPr>
          <p:cNvPr id="6" name="5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92838165"/>
      </p:ext>
    </p:extLst>
  </p:cSld>
  <p:clrMapOvr>
    <a:masterClrMapping/>
  </p:clrMapOvr>
  <mc:AlternateContent xmlns:mc="http://schemas.openxmlformats.org/markup-compatibility/2006">
    <mc:Choice xmlns:p14="http://schemas.microsoft.com/office/powerpoint/2010/main" Requires="p14">
      <p:transition spd="slow" p14:dur="4400" advTm="20643">
        <p14:honeycomb/>
      </p:transition>
    </mc:Choice>
    <mc:Fallback>
      <p:transition spd="slow" advTm="206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2000"/>
                                        <p:tgtEl>
                                          <p:spTgt spid="4">
                                            <p:txEl>
                                              <p:pRg st="0" end="0"/>
                                            </p:txEl>
                                          </p:spTgt>
                                        </p:tgtEl>
                                      </p:cBhvr>
                                    </p:animEffect>
                                    <p:anim calcmode="lin" valueType="num">
                                      <p:cBhvr>
                                        <p:cTn id="12"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13" dur="2000" fill="hold"/>
                                        <p:tgtEl>
                                          <p:spTgt spid="4">
                                            <p:txEl>
                                              <p:pRg st="0" end="0"/>
                                            </p:txEl>
                                          </p:spTgt>
                                        </p:tgtEl>
                                        <p:attrNameLst>
                                          <p:attrName>ppt_h</p:attrName>
                                        </p:attrNameLst>
                                      </p:cBhvr>
                                      <p:tavLst>
                                        <p:tav tm="0">
                                          <p:val>
                                            <p:strVal val="#ppt_h"/>
                                          </p:val>
                                        </p:tav>
                                        <p:tav tm="100000">
                                          <p:val>
                                            <p:strVal val="#ppt_h"/>
                                          </p:val>
                                        </p:tav>
                                      </p:tavLst>
                                    </p:anim>
                                  </p:childTnLst>
                                </p:cTn>
                              </p:par>
                              <p:par>
                                <p:cTn id="14" presetID="45" presetClass="entr" presetSubtype="0"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2000"/>
                                        <p:tgtEl>
                                          <p:spTgt spid="4">
                                            <p:txEl>
                                              <p:pRg st="1" end="1"/>
                                            </p:txEl>
                                          </p:spTgt>
                                        </p:tgtEl>
                                      </p:cBhvr>
                                    </p:animEffect>
                                    <p:anim calcmode="lin" valueType="num">
                                      <p:cBhvr>
                                        <p:cTn id="17" dur="2000" fill="hold"/>
                                        <p:tgtEl>
                                          <p:spTgt spid="4">
                                            <p:txEl>
                                              <p:pRg st="1" end="1"/>
                                            </p:txEl>
                                          </p:spTgt>
                                        </p:tgtEl>
                                        <p:attrNameLst>
                                          <p:attrName>ppt_w</p:attrName>
                                        </p:attrNameLst>
                                      </p:cBhvr>
                                      <p:tavLst>
                                        <p:tav tm="0" fmla="#ppt_w*sin(2.5*pi*$)">
                                          <p:val>
                                            <p:fltVal val="0"/>
                                          </p:val>
                                        </p:tav>
                                        <p:tav tm="100000">
                                          <p:val>
                                            <p:fltVal val="1"/>
                                          </p:val>
                                        </p:tav>
                                      </p:tavLst>
                                    </p:anim>
                                    <p:anim calcmode="lin" valueType="num">
                                      <p:cBhvr>
                                        <p:cTn id="18" dur="2000" fill="hold"/>
                                        <p:tgtEl>
                                          <p:spTgt spid="4">
                                            <p:txEl>
                                              <p:pRg st="1" end="1"/>
                                            </p:txEl>
                                          </p:spTgt>
                                        </p:tgtEl>
                                        <p:attrNameLst>
                                          <p:attrName>ppt_h</p:attrName>
                                        </p:attrNameLst>
                                      </p:cBhvr>
                                      <p:tavLst>
                                        <p:tav tm="0">
                                          <p:val>
                                            <p:strVal val="#ppt_h"/>
                                          </p:val>
                                        </p:tav>
                                        <p:tav tm="100000">
                                          <p:val>
                                            <p:strVal val="#ppt_h"/>
                                          </p:val>
                                        </p:tav>
                                      </p:tavLst>
                                    </p:anim>
                                  </p:childTnLst>
                                </p:cTn>
                              </p:par>
                              <p:par>
                                <p:cTn id="19" presetID="45"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2000"/>
                                        <p:tgtEl>
                                          <p:spTgt spid="4">
                                            <p:txEl>
                                              <p:pRg st="2" end="2"/>
                                            </p:txEl>
                                          </p:spTgt>
                                        </p:tgtEl>
                                      </p:cBhvr>
                                    </p:animEffect>
                                    <p:anim calcmode="lin" valueType="num">
                                      <p:cBhvr>
                                        <p:cTn id="22" dur="2000" fill="hold"/>
                                        <p:tgtEl>
                                          <p:spTgt spid="4">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4">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xit" presetSubtype="0" fill="hold" nodeType="clickEffect">
                                  <p:stCondLst>
                                    <p:cond delay="0"/>
                                  </p:stCondLst>
                                  <p:childTnLst>
                                    <p:anim calcmode="lin" valueType="num">
                                      <p:cBhvr>
                                        <p:cTn id="27" dur="1000"/>
                                        <p:tgtEl>
                                          <p:spTgt spid="5"/>
                                        </p:tgtEl>
                                        <p:attrNameLst>
                                          <p:attrName>ppt_w</p:attrName>
                                        </p:attrNameLst>
                                      </p:cBhvr>
                                      <p:tavLst>
                                        <p:tav tm="0">
                                          <p:val>
                                            <p:strVal val="ppt_w"/>
                                          </p:val>
                                        </p:tav>
                                        <p:tav tm="100000">
                                          <p:val>
                                            <p:fltVal val="0"/>
                                          </p:val>
                                        </p:tav>
                                      </p:tavLst>
                                    </p:anim>
                                    <p:anim calcmode="lin" valueType="num">
                                      <p:cBhvr>
                                        <p:cTn id="28" dur="1000"/>
                                        <p:tgtEl>
                                          <p:spTgt spid="5"/>
                                        </p:tgtEl>
                                        <p:attrNameLst>
                                          <p:attrName>ppt_h</p:attrName>
                                        </p:attrNameLst>
                                      </p:cBhvr>
                                      <p:tavLst>
                                        <p:tav tm="0">
                                          <p:val>
                                            <p:strVal val="ppt_h"/>
                                          </p:val>
                                        </p:tav>
                                        <p:tav tm="100000">
                                          <p:val>
                                            <p:fltVal val="0"/>
                                          </p:val>
                                        </p:tav>
                                      </p:tavLst>
                                    </p:anim>
                                    <p:anim calcmode="lin" valueType="num">
                                      <p:cBhvr>
                                        <p:cTn id="29" dur="1000"/>
                                        <p:tgtEl>
                                          <p:spTgt spid="5"/>
                                        </p:tgtEl>
                                        <p:attrNameLst>
                                          <p:attrName>style.rotation</p:attrName>
                                        </p:attrNameLst>
                                      </p:cBhvr>
                                      <p:tavLst>
                                        <p:tav tm="0">
                                          <p:val>
                                            <p:fltVal val="0"/>
                                          </p:val>
                                        </p:tav>
                                        <p:tav tm="100000">
                                          <p:val>
                                            <p:fltVal val="90"/>
                                          </p:val>
                                        </p:tav>
                                      </p:tavLst>
                                    </p:anim>
                                    <p:animEffect transition="out" filter="fade">
                                      <p:cBhvr>
                                        <p:cTn id="30" dur="1000"/>
                                        <p:tgtEl>
                                          <p:spTgt spid="5"/>
                                        </p:tgtEl>
                                      </p:cBhvr>
                                    </p:animEffect>
                                    <p:set>
                                      <p:cBhvr>
                                        <p:cTn id="31" dur="1" fill="hold">
                                          <p:stCondLst>
                                            <p:cond delay="9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nodeType="clickEffect">
                                  <p:stCondLst>
                                    <p:cond delay="0"/>
                                  </p:stCondLst>
                                  <p:childTnLst>
                                    <p:animScale>
                                      <p:cBhvr>
                                        <p:cTn id="35" dur="2000" fill="hold"/>
                                        <p:tgtEl>
                                          <p:spTgt spid="5"/>
                                        </p:tgtEl>
                                      </p:cBhvr>
                                      <p:by x="150000" y="150000"/>
                                    </p:animScale>
                                  </p:childTnLst>
                                </p:cTn>
                              </p:par>
                            </p:childTnLst>
                          </p:cTn>
                        </p:par>
                      </p:childTnLst>
                    </p:cTn>
                  </p:par>
                  <p:par>
                    <p:cTn id="36" fill="hold">
                      <p:stCondLst>
                        <p:cond delay="indefinite"/>
                      </p:stCondLst>
                      <p:childTnLst>
                        <p:par>
                          <p:cTn id="37" fill="hold">
                            <p:stCondLst>
                              <p:cond delay="0"/>
                            </p:stCondLst>
                            <p:childTnLst>
                              <p:par>
                                <p:cTn id="38" presetID="8" presetClass="emph" presetSubtype="0" fill="hold" nodeType="clickEffect">
                                  <p:stCondLst>
                                    <p:cond delay="0"/>
                                  </p:stCondLst>
                                  <p:childTnLst>
                                    <p:animRot by="21600000">
                                      <p:cBhvr>
                                        <p:cTn id="39"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6" descr="Resultado de imagen de LENGUAJES MAS UTILIZADOS GRAFICAS"/>
          <p:cNvPicPr/>
          <p:nvPr/>
        </p:nvPicPr>
        <p:blipFill>
          <a:blip r:embed="rId5">
            <a:extLst>
              <a:ext uri="{28A0092B-C50C-407E-A947-70E740481C1C}">
                <a14:useLocalDpi xmlns:a14="http://schemas.microsoft.com/office/drawing/2010/main" val="0"/>
              </a:ext>
            </a:extLst>
          </a:blip>
          <a:srcRect/>
          <a:stretch>
            <a:fillRect/>
          </a:stretch>
        </p:blipFill>
        <p:spPr bwMode="auto">
          <a:xfrm>
            <a:off x="1082357" y="836712"/>
            <a:ext cx="6979285" cy="1914525"/>
          </a:xfrm>
          <a:prstGeom prst="rect">
            <a:avLst/>
          </a:prstGeom>
          <a:noFill/>
          <a:ln>
            <a:noFill/>
          </a:ln>
        </p:spPr>
      </p:pic>
      <p:pic>
        <p:nvPicPr>
          <p:cNvPr id="3" name="Picture 45" descr="Resultado de imagen de LENGUAJES MAS UTILIZADOS GRAFICAS"/>
          <p:cNvPicPr/>
          <p:nvPr/>
        </p:nvPicPr>
        <p:blipFill>
          <a:blip r:embed="rId6">
            <a:extLst>
              <a:ext uri="{28A0092B-C50C-407E-A947-70E740481C1C}">
                <a14:useLocalDpi xmlns:a14="http://schemas.microsoft.com/office/drawing/2010/main" val="0"/>
              </a:ext>
            </a:extLst>
          </a:blip>
          <a:srcRect/>
          <a:stretch>
            <a:fillRect/>
          </a:stretch>
        </p:blipFill>
        <p:spPr bwMode="auto">
          <a:xfrm>
            <a:off x="1331640" y="3079055"/>
            <a:ext cx="3003550" cy="2724150"/>
          </a:xfrm>
          <a:prstGeom prst="rect">
            <a:avLst/>
          </a:prstGeom>
          <a:noFill/>
          <a:ln>
            <a:noFill/>
          </a:ln>
        </p:spPr>
      </p:pic>
      <p:pic>
        <p:nvPicPr>
          <p:cNvPr id="4" name="Picture 47" descr="Resultado de imagen de LENGUAJES MAS UTILIZADOS GRAFICAS"/>
          <p:cNvPicPr/>
          <p:nvPr/>
        </p:nvPicPr>
        <p:blipFill>
          <a:blip r:embed="rId7">
            <a:extLst>
              <a:ext uri="{28A0092B-C50C-407E-A947-70E740481C1C}">
                <a14:useLocalDpi xmlns:a14="http://schemas.microsoft.com/office/drawing/2010/main" val="0"/>
              </a:ext>
            </a:extLst>
          </a:blip>
          <a:srcRect/>
          <a:stretch>
            <a:fillRect/>
          </a:stretch>
        </p:blipFill>
        <p:spPr bwMode="auto">
          <a:xfrm>
            <a:off x="4864896" y="3202880"/>
            <a:ext cx="3193415" cy="2600325"/>
          </a:xfrm>
          <a:prstGeom prst="rect">
            <a:avLst/>
          </a:prstGeom>
          <a:noFill/>
          <a:ln>
            <a:noFill/>
          </a:ln>
        </p:spPr>
      </p:pic>
      <p:pic>
        <p:nvPicPr>
          <p:cNvPr id="5" name="4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978677493"/>
      </p:ext>
    </p:extLst>
  </p:cSld>
  <p:clrMapOvr>
    <a:masterClrMapping/>
  </p:clrMapOvr>
  <mc:AlternateContent xmlns:mc="http://schemas.openxmlformats.org/markup-compatibility/2006">
    <mc:Choice xmlns:p14="http://schemas.microsoft.com/office/powerpoint/2010/main" Requires="p14">
      <p:transition spd="slow" p14:dur="1200" advTm="25368">
        <p:dissolve/>
      </p:transition>
    </mc:Choice>
    <mc:Fallback>
      <p:transition spd="slow" advTm="25368">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80">
                                          <p:stCondLst>
                                            <p:cond delay="0"/>
                                          </p:stCondLst>
                                        </p:cTn>
                                        <p:tgtEl>
                                          <p:spTgt spid="3"/>
                                        </p:tgtEl>
                                      </p:cBhvr>
                                    </p:animEffect>
                                    <p:anim calcmode="lin" valueType="num">
                                      <p:cBhvr>
                                        <p:cTn id="2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7" dur="26">
                                          <p:stCondLst>
                                            <p:cond delay="650"/>
                                          </p:stCondLst>
                                        </p:cTn>
                                        <p:tgtEl>
                                          <p:spTgt spid="3"/>
                                        </p:tgtEl>
                                      </p:cBhvr>
                                      <p:to x="100000" y="60000"/>
                                    </p:animScale>
                                    <p:animScale>
                                      <p:cBhvr>
                                        <p:cTn id="28" dur="166" decel="50000">
                                          <p:stCondLst>
                                            <p:cond delay="676"/>
                                          </p:stCondLst>
                                        </p:cTn>
                                        <p:tgtEl>
                                          <p:spTgt spid="3"/>
                                        </p:tgtEl>
                                      </p:cBhvr>
                                      <p:to x="100000" y="100000"/>
                                    </p:animScale>
                                    <p:animScale>
                                      <p:cBhvr>
                                        <p:cTn id="29" dur="26">
                                          <p:stCondLst>
                                            <p:cond delay="1312"/>
                                          </p:stCondLst>
                                        </p:cTn>
                                        <p:tgtEl>
                                          <p:spTgt spid="3"/>
                                        </p:tgtEl>
                                      </p:cBhvr>
                                      <p:to x="100000" y="80000"/>
                                    </p:animScale>
                                    <p:animScale>
                                      <p:cBhvr>
                                        <p:cTn id="30" dur="166" decel="50000">
                                          <p:stCondLst>
                                            <p:cond delay="1338"/>
                                          </p:stCondLst>
                                        </p:cTn>
                                        <p:tgtEl>
                                          <p:spTgt spid="3"/>
                                        </p:tgtEl>
                                      </p:cBhvr>
                                      <p:to x="100000" y="100000"/>
                                    </p:animScale>
                                    <p:animScale>
                                      <p:cBhvr>
                                        <p:cTn id="31" dur="26">
                                          <p:stCondLst>
                                            <p:cond delay="1642"/>
                                          </p:stCondLst>
                                        </p:cTn>
                                        <p:tgtEl>
                                          <p:spTgt spid="3"/>
                                        </p:tgtEl>
                                      </p:cBhvr>
                                      <p:to x="100000" y="90000"/>
                                    </p:animScale>
                                    <p:animScale>
                                      <p:cBhvr>
                                        <p:cTn id="32" dur="166" decel="50000">
                                          <p:stCondLst>
                                            <p:cond delay="1668"/>
                                          </p:stCondLst>
                                        </p:cTn>
                                        <p:tgtEl>
                                          <p:spTgt spid="3"/>
                                        </p:tgtEl>
                                      </p:cBhvr>
                                      <p:to x="100000" y="100000"/>
                                    </p:animScale>
                                    <p:animScale>
                                      <p:cBhvr>
                                        <p:cTn id="33" dur="26">
                                          <p:stCondLst>
                                            <p:cond delay="1808"/>
                                          </p:stCondLst>
                                        </p:cTn>
                                        <p:tgtEl>
                                          <p:spTgt spid="3"/>
                                        </p:tgtEl>
                                      </p:cBhvr>
                                      <p:to x="100000" y="95000"/>
                                    </p:animScale>
                                    <p:animScale>
                                      <p:cBhvr>
                                        <p:cTn id="34" dur="166" decel="50000">
                                          <p:stCondLst>
                                            <p:cond delay="1834"/>
                                          </p:stCondLst>
                                        </p:cTn>
                                        <p:tgtEl>
                                          <p:spTgt spid="3"/>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20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32" presetClass="emph" presetSubtype="0" fill="hold" nodeType="clickEffect">
                                  <p:stCondLst>
                                    <p:cond delay="0"/>
                                  </p:stCondLst>
                                  <p:childTnLst>
                                    <p:animRot by="120000">
                                      <p:cBhvr>
                                        <p:cTn id="43" dur="100" fill="hold">
                                          <p:stCondLst>
                                            <p:cond delay="0"/>
                                          </p:stCondLst>
                                        </p:cTn>
                                        <p:tgtEl>
                                          <p:spTgt spid="2"/>
                                        </p:tgtEl>
                                        <p:attrNameLst>
                                          <p:attrName>r</p:attrName>
                                        </p:attrNameLst>
                                      </p:cBhvr>
                                    </p:animRot>
                                    <p:animRot by="-240000">
                                      <p:cBhvr>
                                        <p:cTn id="44" dur="200" fill="hold">
                                          <p:stCondLst>
                                            <p:cond delay="200"/>
                                          </p:stCondLst>
                                        </p:cTn>
                                        <p:tgtEl>
                                          <p:spTgt spid="2"/>
                                        </p:tgtEl>
                                        <p:attrNameLst>
                                          <p:attrName>r</p:attrName>
                                        </p:attrNameLst>
                                      </p:cBhvr>
                                    </p:animRot>
                                    <p:animRot by="240000">
                                      <p:cBhvr>
                                        <p:cTn id="45" dur="200" fill="hold">
                                          <p:stCondLst>
                                            <p:cond delay="400"/>
                                          </p:stCondLst>
                                        </p:cTn>
                                        <p:tgtEl>
                                          <p:spTgt spid="2"/>
                                        </p:tgtEl>
                                        <p:attrNameLst>
                                          <p:attrName>r</p:attrName>
                                        </p:attrNameLst>
                                      </p:cBhvr>
                                    </p:animRot>
                                    <p:animRot by="-240000">
                                      <p:cBhvr>
                                        <p:cTn id="46" dur="200" fill="hold">
                                          <p:stCondLst>
                                            <p:cond delay="600"/>
                                          </p:stCondLst>
                                        </p:cTn>
                                        <p:tgtEl>
                                          <p:spTgt spid="2"/>
                                        </p:tgtEl>
                                        <p:attrNameLst>
                                          <p:attrName>r</p:attrName>
                                        </p:attrNameLst>
                                      </p:cBhvr>
                                    </p:animRot>
                                    <p:animRot by="120000">
                                      <p:cBhvr>
                                        <p:cTn id="47"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251803" y="1124744"/>
            <a:ext cx="6648981" cy="1754326"/>
          </a:xfrm>
          <a:prstGeom prst="rect">
            <a:avLst/>
          </a:prstGeom>
          <a:noFill/>
        </p:spPr>
        <p:txBody>
          <a:bodyPr wrap="square" lIns="91440" tIns="45720" rIns="91440" bIns="45720">
            <a:spAutoFit/>
          </a:bodyPr>
          <a:lstStyle/>
          <a:p>
            <a:pPr algn="ctr"/>
            <a:r>
              <a:rPr lang="es-E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Kristen ITC" pitchFamily="66" charset="0"/>
              </a:rPr>
              <a:t>Gracias por tu atención</a:t>
            </a:r>
            <a:endParaRPr lang="es-E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Kristen ITC" pitchFamily="66" charset="0"/>
            </a:endParaRPr>
          </a:p>
        </p:txBody>
      </p:sp>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832" y="2879070"/>
            <a:ext cx="4002922" cy="3262960"/>
          </a:xfrm>
          <a:prstGeom prst="rect">
            <a:avLst/>
          </a:prstGeom>
        </p:spPr>
      </p:pic>
      <p:pic>
        <p:nvPicPr>
          <p:cNvPr id="4" name="3 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543144336"/>
      </p:ext>
    </p:extLst>
  </p:cSld>
  <p:clrMapOvr>
    <a:masterClrMapping/>
  </p:clrMapOvr>
  <mc:AlternateContent xmlns:mc="http://schemas.openxmlformats.org/markup-compatibility/2006">
    <mc:Choice xmlns:p14="http://schemas.microsoft.com/office/powerpoint/2010/main" Requires="p14">
      <p:transition spd="slow" p14:dur="2000" advTm="2623"/>
    </mc:Choice>
    <mc:Fallback>
      <p:transition spd="slow" advTm="2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43608" y="44624"/>
            <a:ext cx="7149047" cy="1052736"/>
          </a:xfrm>
        </p:spPr>
        <p:txBody>
          <a:bodyPr>
            <a:noAutofit/>
          </a:bodyPr>
          <a:lstStyle/>
          <a:p>
            <a:pPr algn="ctr"/>
            <a:r>
              <a:rPr lang="es-ES" sz="3600"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Kristen ITC" pitchFamily="66" charset="0"/>
              </a:rPr>
              <a:t>La Historia de la programación</a:t>
            </a:r>
            <a:endParaRPr lang="es-ES" sz="3600"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Kristen ITC" pitchFamily="66" charset="0"/>
            </a:endParaRPr>
          </a:p>
        </p:txBody>
      </p:sp>
      <p:sp>
        <p:nvSpPr>
          <p:cNvPr id="3" name="2 Subtítulo"/>
          <p:cNvSpPr>
            <a:spLocks noGrp="1"/>
          </p:cNvSpPr>
          <p:nvPr>
            <p:ph type="subTitle" idx="1"/>
          </p:nvPr>
        </p:nvSpPr>
        <p:spPr>
          <a:xfrm>
            <a:off x="1331640" y="1268760"/>
            <a:ext cx="6624064" cy="4392488"/>
          </a:xfrm>
        </p:spPr>
        <p:txBody>
          <a:bodyPr>
            <a:normAutofit fontScale="85000" lnSpcReduction="20000"/>
          </a:bodyPr>
          <a:lstStyle/>
          <a:p>
            <a:pPr algn="l"/>
            <a:r>
              <a:rPr lang="es-GT" dirty="0">
                <a:latin typeface="Kristen ITC" pitchFamily="66" charset="0"/>
              </a:rPr>
              <a:t>La programación informática o programación algorítmica, acortada como programación, es el proceso de diseñar, codificar, depurar y mantener el código fuente de programas de computadora. El código fuente es escrito en un lenguaje de programación. El propósito de la programación es crear programas que exhiban un comportamiento deseado. El proceso de escribir código requiere frecuentemente conocimientos en varias áreas distintas, además del dominio del lenguaje a utilizar, algoritmos especializados y lógica formal. Programar no involucra necesariamente otras tareas tales como el análisis y diseño de la aplicación (pero sí el diseño del código), aunque sí suelen estar fusionadas en el desarrollo de pequeñas aplicaciones.</a:t>
            </a:r>
            <a:endParaRPr lang="es-ES" dirty="0">
              <a:latin typeface="Kristen ITC" pitchFamily="66" charset="0"/>
            </a:endParaRPr>
          </a:p>
          <a:p>
            <a:endParaRPr lang="es-ES" dirty="0"/>
          </a:p>
        </p:txBody>
      </p:sp>
      <p:pic>
        <p:nvPicPr>
          <p:cNvPr id="9" name="8 Imagen"/>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76256" y="4603147"/>
            <a:ext cx="1296144" cy="1287967"/>
          </a:xfrm>
          <a:prstGeom prst="rect">
            <a:avLst/>
          </a:prstGeom>
        </p:spPr>
      </p:pic>
      <p:pic>
        <p:nvPicPr>
          <p:cNvPr id="10" name="9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99896953"/>
      </p:ext>
    </p:extLst>
  </p:cSld>
  <p:clrMapOvr>
    <a:masterClrMapping/>
  </p:clrMapOvr>
  <p:transition spd="slow" advTm="1933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2" presetClass="emph" presetSubtype="0" fill="hold" grpId="0" nodeType="clickEffect">
                                  <p:stCondLst>
                                    <p:cond delay="0"/>
                                  </p:stCondLst>
                                  <p:childTnLst>
                                    <p:animRot by="120000">
                                      <p:cBhvr>
                                        <p:cTn id="15" dur="100" fill="hold">
                                          <p:stCondLst>
                                            <p:cond delay="0"/>
                                          </p:stCondLst>
                                        </p:cTn>
                                        <p:tgtEl>
                                          <p:spTgt spid="2"/>
                                        </p:tgtEl>
                                        <p:attrNameLst>
                                          <p:attrName>r</p:attrName>
                                        </p:attrNameLst>
                                      </p:cBhvr>
                                    </p:animRot>
                                    <p:animRot by="-240000">
                                      <p:cBhvr>
                                        <p:cTn id="16" dur="200" fill="hold">
                                          <p:stCondLst>
                                            <p:cond delay="200"/>
                                          </p:stCondLst>
                                        </p:cTn>
                                        <p:tgtEl>
                                          <p:spTgt spid="2"/>
                                        </p:tgtEl>
                                        <p:attrNameLst>
                                          <p:attrName>r</p:attrName>
                                        </p:attrNameLst>
                                      </p:cBhvr>
                                    </p:animRot>
                                    <p:animRot by="240000">
                                      <p:cBhvr>
                                        <p:cTn id="17" dur="200" fill="hold">
                                          <p:stCondLst>
                                            <p:cond delay="400"/>
                                          </p:stCondLst>
                                        </p:cTn>
                                        <p:tgtEl>
                                          <p:spTgt spid="2"/>
                                        </p:tgtEl>
                                        <p:attrNameLst>
                                          <p:attrName>r</p:attrName>
                                        </p:attrNameLst>
                                      </p:cBhvr>
                                    </p:animRot>
                                    <p:animRot by="-240000">
                                      <p:cBhvr>
                                        <p:cTn id="18" dur="200" fill="hold">
                                          <p:stCondLst>
                                            <p:cond delay="600"/>
                                          </p:stCondLst>
                                        </p:cTn>
                                        <p:tgtEl>
                                          <p:spTgt spid="2"/>
                                        </p:tgtEl>
                                        <p:attrNameLst>
                                          <p:attrName>r</p:attrName>
                                        </p:attrNameLst>
                                      </p:cBhvr>
                                    </p:animRot>
                                    <p:animRot by="120000">
                                      <p:cBhvr>
                                        <p:cTn id="19" dur="200" fill="hold">
                                          <p:stCondLst>
                                            <p:cond delay="800"/>
                                          </p:stCondLst>
                                        </p:cTn>
                                        <p:tgtEl>
                                          <p:spTgt spid="2"/>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6" presetClass="exit" presetSubtype="0" fill="hold" grpId="0" nodeType="clickEffect">
                                  <p:stCondLst>
                                    <p:cond delay="0"/>
                                  </p:stCondLst>
                                  <p:childTnLst>
                                    <p:animEffect transition="out" filter="wipe(down)">
                                      <p:cBhvr>
                                        <p:cTn id="23" dur="180" accel="50000">
                                          <p:stCondLst>
                                            <p:cond delay="1820"/>
                                          </p:stCondLst>
                                        </p:cTn>
                                        <p:tgtEl>
                                          <p:spTgt spid="3">
                                            <p:txEl>
                                              <p:pRg st="0" end="0"/>
                                            </p:txEl>
                                          </p:spTgt>
                                        </p:tgtEl>
                                      </p:cBhvr>
                                    </p:animEffect>
                                    <p:anim calcmode="lin" valueType="num">
                                      <p:cBhvr>
                                        <p:cTn id="24" dur="1822" tmFilter="0,0; 0.14,0.31; 0.43,0.73; 0.71,0.91; 1.0,1.0">
                                          <p:stCondLst>
                                            <p:cond delay="0"/>
                                          </p:stCondLst>
                                        </p:cTn>
                                        <p:tgtEl>
                                          <p:spTgt spid="3">
                                            <p:txEl>
                                              <p:pRg st="0" end="0"/>
                                            </p:txEl>
                                          </p:spTgt>
                                        </p:tgtEl>
                                        <p:attrNameLst>
                                          <p:attrName>ppt_x</p:attrName>
                                        </p:attrNameLst>
                                      </p:cBhvr>
                                      <p:tavLst>
                                        <p:tav tm="0">
                                          <p:val>
                                            <p:strVal val="ppt_x"/>
                                          </p:val>
                                        </p:tav>
                                        <p:tav tm="100000">
                                          <p:val>
                                            <p:strVal val="#ppt_x+0.25"/>
                                          </p:val>
                                        </p:tav>
                                      </p:tavLst>
                                    </p:anim>
                                    <p:anim calcmode="lin" valueType="num">
                                      <p:cBhvr>
                                        <p:cTn id="25" dur="178">
                                          <p:stCondLst>
                                            <p:cond delay="1822"/>
                                          </p:stCondLst>
                                        </p:cTn>
                                        <p:tgtEl>
                                          <p:spTgt spid="3">
                                            <p:txEl>
                                              <p:pRg st="0" end="0"/>
                                            </p:txEl>
                                          </p:spTgt>
                                        </p:tgtEl>
                                        <p:attrNameLst>
                                          <p:attrName>ppt_x</p:attrName>
                                        </p:attrNameLst>
                                      </p:cBhvr>
                                      <p:tavLst>
                                        <p:tav tm="0">
                                          <p:val>
                                            <p:strVal val="ppt_x"/>
                                          </p:val>
                                        </p:tav>
                                        <p:tav tm="100000">
                                          <p:val>
                                            <p:strVal val="ppt_x"/>
                                          </p:val>
                                        </p:tav>
                                      </p:tavLst>
                                    </p:anim>
                                    <p:anim calcmode="lin" valueType="num">
                                      <p:cBhvr>
                                        <p:cTn id="26" dur="664" tmFilter="0.0,0.0;0.25,0.07;0.50,0.2;0.75,0.467;1.0,1.0">
                                          <p:stCondLst>
                                            <p:cond delay="0"/>
                                          </p:stCondLst>
                                        </p:cTn>
                                        <p:tgtEl>
                                          <p:spTgt spid="3">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7" dur="664" tmFilter="0, 0; 0.125,0.2665; 0.25,0.4; 0.375,0.465; 0.5,0.5;  0.625,0.535; 0.75,0.6; 0.875,0.7335; 1,1">
                                          <p:stCondLst>
                                            <p:cond delay="664"/>
                                          </p:stCondLst>
                                        </p:cTn>
                                        <p:tgtEl>
                                          <p:spTgt spid="3">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8" dur="332" tmFilter="0, 0; 0.125,0.2665; 0.25,0.4; 0.375,0.465; 0.5,0.5;  0.625,0.535; 0.75,0.6; 0.875,0.7335; 1,1">
                                          <p:stCondLst>
                                            <p:cond delay="1324"/>
                                          </p:stCondLst>
                                        </p:cTn>
                                        <p:tgtEl>
                                          <p:spTgt spid="3">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9" dur="164" tmFilter="0, 0; 0.125,0.2665; 0.25,0.4; 0.375,0.465; 0.5,0.5;  0.625,0.535; 0.75,0.6; 0.875,0.7335; 1,1">
                                          <p:stCondLst>
                                            <p:cond delay="1656"/>
                                          </p:stCondLst>
                                        </p:cTn>
                                        <p:tgtEl>
                                          <p:spTgt spid="3">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0" dur="180" accel="50000">
                                          <p:stCondLst>
                                            <p:cond delay="1820"/>
                                          </p:stCondLst>
                                        </p:cTn>
                                        <p:tgtEl>
                                          <p:spTgt spid="3">
                                            <p:txEl>
                                              <p:pRg st="0" end="0"/>
                                            </p:txEl>
                                          </p:spTgt>
                                        </p:tgtEl>
                                        <p:attrNameLst>
                                          <p:attrName>ppt_y</p:attrName>
                                        </p:attrNameLst>
                                      </p:cBhvr>
                                      <p:tavLst>
                                        <p:tav tm="0">
                                          <p:val>
                                            <p:strVal val="ppt_y"/>
                                          </p:val>
                                        </p:tav>
                                        <p:tav tm="100000">
                                          <p:val>
                                            <p:strVal val="ppt_y+ppt_h"/>
                                          </p:val>
                                        </p:tav>
                                      </p:tavLst>
                                    </p:anim>
                                    <p:animScale>
                                      <p:cBhvr>
                                        <p:cTn id="31" dur="26">
                                          <p:stCondLst>
                                            <p:cond delay="620"/>
                                          </p:stCondLst>
                                        </p:cTn>
                                        <p:tgtEl>
                                          <p:spTgt spid="3">
                                            <p:txEl>
                                              <p:pRg st="0" end="0"/>
                                            </p:txEl>
                                          </p:spTgt>
                                        </p:tgtEl>
                                      </p:cBhvr>
                                      <p:to x="100000" y="60000"/>
                                    </p:animScale>
                                    <p:animScale>
                                      <p:cBhvr>
                                        <p:cTn id="32" dur="166" decel="50000">
                                          <p:stCondLst>
                                            <p:cond delay="646"/>
                                          </p:stCondLst>
                                        </p:cTn>
                                        <p:tgtEl>
                                          <p:spTgt spid="3">
                                            <p:txEl>
                                              <p:pRg st="0" end="0"/>
                                            </p:txEl>
                                          </p:spTgt>
                                        </p:tgtEl>
                                      </p:cBhvr>
                                      <p:to x="100000" y="100000"/>
                                    </p:animScale>
                                    <p:animScale>
                                      <p:cBhvr>
                                        <p:cTn id="33" dur="26">
                                          <p:stCondLst>
                                            <p:cond delay="1312"/>
                                          </p:stCondLst>
                                        </p:cTn>
                                        <p:tgtEl>
                                          <p:spTgt spid="3">
                                            <p:txEl>
                                              <p:pRg st="0" end="0"/>
                                            </p:txEl>
                                          </p:spTgt>
                                        </p:tgtEl>
                                      </p:cBhvr>
                                      <p:to x="100000" y="80000"/>
                                    </p:animScale>
                                    <p:animScale>
                                      <p:cBhvr>
                                        <p:cTn id="34" dur="166" decel="50000">
                                          <p:stCondLst>
                                            <p:cond delay="1338"/>
                                          </p:stCondLst>
                                        </p:cTn>
                                        <p:tgtEl>
                                          <p:spTgt spid="3">
                                            <p:txEl>
                                              <p:pRg st="0" end="0"/>
                                            </p:txEl>
                                          </p:spTgt>
                                        </p:tgtEl>
                                      </p:cBhvr>
                                      <p:to x="100000" y="100000"/>
                                    </p:animScale>
                                    <p:animScale>
                                      <p:cBhvr>
                                        <p:cTn id="35" dur="26">
                                          <p:stCondLst>
                                            <p:cond delay="1642"/>
                                          </p:stCondLst>
                                        </p:cTn>
                                        <p:tgtEl>
                                          <p:spTgt spid="3">
                                            <p:txEl>
                                              <p:pRg st="0" end="0"/>
                                            </p:txEl>
                                          </p:spTgt>
                                        </p:tgtEl>
                                      </p:cBhvr>
                                      <p:to x="100000" y="90000"/>
                                    </p:animScale>
                                    <p:animScale>
                                      <p:cBhvr>
                                        <p:cTn id="36" dur="166" decel="50000">
                                          <p:stCondLst>
                                            <p:cond delay="1668"/>
                                          </p:stCondLst>
                                        </p:cTn>
                                        <p:tgtEl>
                                          <p:spTgt spid="3">
                                            <p:txEl>
                                              <p:pRg st="0" end="0"/>
                                            </p:txEl>
                                          </p:spTgt>
                                        </p:tgtEl>
                                      </p:cBhvr>
                                      <p:to x="100000" y="100000"/>
                                    </p:animScale>
                                    <p:animScale>
                                      <p:cBhvr>
                                        <p:cTn id="37" dur="26">
                                          <p:stCondLst>
                                            <p:cond delay="1808"/>
                                          </p:stCondLst>
                                        </p:cTn>
                                        <p:tgtEl>
                                          <p:spTgt spid="3">
                                            <p:txEl>
                                              <p:pRg st="0" end="0"/>
                                            </p:txEl>
                                          </p:spTgt>
                                        </p:tgtEl>
                                      </p:cBhvr>
                                      <p:to x="100000" y="95000"/>
                                    </p:animScale>
                                    <p:animScale>
                                      <p:cBhvr>
                                        <p:cTn id="38" dur="166" decel="50000">
                                          <p:stCondLst>
                                            <p:cond delay="1834"/>
                                          </p:stCondLst>
                                        </p:cTn>
                                        <p:tgtEl>
                                          <p:spTgt spid="3">
                                            <p:txEl>
                                              <p:pRg st="0" end="0"/>
                                            </p:txEl>
                                          </p:spTgt>
                                        </p:tgtEl>
                                      </p:cBhvr>
                                      <p:to x="100000" y="100000"/>
                                    </p:animScale>
                                    <p:set>
                                      <p:cBhvr>
                                        <p:cTn id="39"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grpId="1" nodeType="clickEffect">
                                  <p:stCondLst>
                                    <p:cond delay="0"/>
                                  </p:stCondLst>
                                  <p:childTnLst>
                                    <p:set>
                                      <p:cBhvr>
                                        <p:cTn id="43" dur="1" fill="hold">
                                          <p:stCondLst>
                                            <p:cond delay="0"/>
                                          </p:stCondLst>
                                        </p:cTn>
                                        <p:tgtEl>
                                          <p:spTgt spid="3">
                                            <p:txEl>
                                              <p:pRg st="0" end="0"/>
                                            </p:txEl>
                                          </p:spTgt>
                                        </p:tgtEl>
                                        <p:attrNameLst>
                                          <p:attrName>style.visibility</p:attrName>
                                        </p:attrNameLst>
                                      </p:cBhvr>
                                      <p:to>
                                        <p:strVal val="visible"/>
                                      </p:to>
                                    </p:set>
                                    <p:animEffect transition="in" filter="wipe(down)">
                                      <p:cBhvr>
                                        <p:cTn id="44" dur="580">
                                          <p:stCondLst>
                                            <p:cond delay="0"/>
                                          </p:stCondLst>
                                        </p:cTn>
                                        <p:tgtEl>
                                          <p:spTgt spid="3">
                                            <p:txEl>
                                              <p:pRg st="0" end="0"/>
                                            </p:txEl>
                                          </p:spTgt>
                                        </p:tgtEl>
                                      </p:cBhvr>
                                    </p:animEffect>
                                    <p:anim calcmode="lin" valueType="num">
                                      <p:cBhvr>
                                        <p:cTn id="4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xEl>
                                              <p:pRg st="0" end="0"/>
                                            </p:txEl>
                                          </p:spTgt>
                                        </p:tgtEl>
                                      </p:cBhvr>
                                      <p:to x="100000" y="60000"/>
                                    </p:animScale>
                                    <p:animScale>
                                      <p:cBhvr>
                                        <p:cTn id="51" dur="166" decel="50000">
                                          <p:stCondLst>
                                            <p:cond delay="676"/>
                                          </p:stCondLst>
                                        </p:cTn>
                                        <p:tgtEl>
                                          <p:spTgt spid="3">
                                            <p:txEl>
                                              <p:pRg st="0" end="0"/>
                                            </p:txEl>
                                          </p:spTgt>
                                        </p:tgtEl>
                                      </p:cBhvr>
                                      <p:to x="100000" y="100000"/>
                                    </p:animScale>
                                    <p:animScale>
                                      <p:cBhvr>
                                        <p:cTn id="52" dur="26">
                                          <p:stCondLst>
                                            <p:cond delay="1312"/>
                                          </p:stCondLst>
                                        </p:cTn>
                                        <p:tgtEl>
                                          <p:spTgt spid="3">
                                            <p:txEl>
                                              <p:pRg st="0" end="0"/>
                                            </p:txEl>
                                          </p:spTgt>
                                        </p:tgtEl>
                                      </p:cBhvr>
                                      <p:to x="100000" y="80000"/>
                                    </p:animScale>
                                    <p:animScale>
                                      <p:cBhvr>
                                        <p:cTn id="53" dur="166" decel="50000">
                                          <p:stCondLst>
                                            <p:cond delay="1338"/>
                                          </p:stCondLst>
                                        </p:cTn>
                                        <p:tgtEl>
                                          <p:spTgt spid="3">
                                            <p:txEl>
                                              <p:pRg st="0" end="0"/>
                                            </p:txEl>
                                          </p:spTgt>
                                        </p:tgtEl>
                                      </p:cBhvr>
                                      <p:to x="100000" y="100000"/>
                                    </p:animScale>
                                    <p:animScale>
                                      <p:cBhvr>
                                        <p:cTn id="54" dur="26">
                                          <p:stCondLst>
                                            <p:cond delay="1642"/>
                                          </p:stCondLst>
                                        </p:cTn>
                                        <p:tgtEl>
                                          <p:spTgt spid="3">
                                            <p:txEl>
                                              <p:pRg st="0" end="0"/>
                                            </p:txEl>
                                          </p:spTgt>
                                        </p:tgtEl>
                                      </p:cBhvr>
                                      <p:to x="100000" y="90000"/>
                                    </p:animScale>
                                    <p:animScale>
                                      <p:cBhvr>
                                        <p:cTn id="55" dur="166" decel="50000">
                                          <p:stCondLst>
                                            <p:cond delay="1668"/>
                                          </p:stCondLst>
                                        </p:cTn>
                                        <p:tgtEl>
                                          <p:spTgt spid="3">
                                            <p:txEl>
                                              <p:pRg st="0" end="0"/>
                                            </p:txEl>
                                          </p:spTgt>
                                        </p:tgtEl>
                                      </p:cBhvr>
                                      <p:to x="100000" y="100000"/>
                                    </p:animScale>
                                    <p:animScale>
                                      <p:cBhvr>
                                        <p:cTn id="56" dur="26">
                                          <p:stCondLst>
                                            <p:cond delay="1808"/>
                                          </p:stCondLst>
                                        </p:cTn>
                                        <p:tgtEl>
                                          <p:spTgt spid="3">
                                            <p:txEl>
                                              <p:pRg st="0" end="0"/>
                                            </p:txEl>
                                          </p:spTgt>
                                        </p:tgtEl>
                                      </p:cBhvr>
                                      <p:to x="100000" y="95000"/>
                                    </p:animScale>
                                    <p:animScale>
                                      <p:cBhvr>
                                        <p:cTn id="57" dur="166" decel="50000">
                                          <p:stCondLst>
                                            <p:cond delay="1834"/>
                                          </p:stCondLst>
                                        </p:cTn>
                                        <p:tgtEl>
                                          <p:spTgt spid="3">
                                            <p:txEl>
                                              <p:pRg st="0" end="0"/>
                                            </p:txEl>
                                          </p:spTgt>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6" presetClass="emph" presetSubtype="0" fill="hold" nodeType="clickEffect">
                                  <p:stCondLst>
                                    <p:cond delay="0"/>
                                  </p:stCondLst>
                                  <p:childTnLst>
                                    <p:animEffect transition="out" filter="fade">
                                      <p:cBhvr>
                                        <p:cTn id="61" dur="500" tmFilter="0, 0; .2, .5; .8, .5; 1, 0"/>
                                        <p:tgtEl>
                                          <p:spTgt spid="9"/>
                                        </p:tgtEl>
                                      </p:cBhvr>
                                    </p:animEffect>
                                    <p:animScale>
                                      <p:cBhvr>
                                        <p:cTn id="6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10"/>
                </p:tgtEl>
              </p:cMediaNode>
            </p:audio>
          </p:childTnLst>
        </p:cTn>
      </p:par>
    </p:tnLst>
    <p:bldLst>
      <p:bldP spid="2" grpId="0"/>
      <p:bldP spid="3" grpId="0" build="p"/>
      <p:bldP spid="3"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63688" y="817582"/>
            <a:ext cx="6296580" cy="5275714"/>
          </a:xfrm>
        </p:spPr>
        <p:txBody>
          <a:bodyPr>
            <a:noAutofit/>
          </a:bodyPr>
          <a:lstStyle/>
          <a:p>
            <a:r>
              <a:rPr lang="es-GT" sz="2800" dirty="0">
                <a:latin typeface="Bradley Hand ITC" pitchFamily="66" charset="0"/>
              </a:rPr>
              <a:t>Para crear un programa, y que la computadora lo interprete y ejecute las instrucciones escritas en él, debe escribirse en un lenguaje de programación. En sus inicios las computadoras interpretaban solo instrucciones en un lenguaje específico, del más bajo nivel, conocido como código máquina, siendo éste excesivamente </a:t>
            </a:r>
            <a:r>
              <a:rPr lang="es-GT" sz="2800" dirty="0" smtClean="0">
                <a:latin typeface="Bradley Hand ITC" pitchFamily="66" charset="0"/>
              </a:rPr>
              <a:t>complicado </a:t>
            </a:r>
            <a:r>
              <a:rPr lang="es-GT" sz="2800" dirty="0">
                <a:latin typeface="Bradley Hand ITC" pitchFamily="66" charset="0"/>
              </a:rPr>
              <a:t>para programar. De hecho solo </a:t>
            </a:r>
            <a:r>
              <a:rPr lang="es-GT" sz="2800" dirty="0" smtClean="0">
                <a:latin typeface="Bradley Hand ITC" pitchFamily="66" charset="0"/>
              </a:rPr>
              <a:t>consiste </a:t>
            </a:r>
            <a:r>
              <a:rPr lang="es-GT" sz="2800" dirty="0">
                <a:latin typeface="Bradley Hand ITC" pitchFamily="66" charset="0"/>
              </a:rPr>
              <a:t>en cadenas de </a:t>
            </a:r>
            <a:r>
              <a:rPr lang="es-GT" sz="2800" dirty="0" smtClean="0">
                <a:latin typeface="Bradley Hand ITC" pitchFamily="66" charset="0"/>
              </a:rPr>
              <a:t>números </a:t>
            </a:r>
            <a:r>
              <a:rPr lang="es-GT" sz="2800" dirty="0">
                <a:latin typeface="Bradley Hand ITC" pitchFamily="66" charset="0"/>
              </a:rPr>
              <a:t>1 y 0 (sistema binario).</a:t>
            </a:r>
            <a:endParaRPr lang="es-ES" sz="2800" dirty="0">
              <a:latin typeface="Bradley Hand ITC" pitchFamily="66" charset="0"/>
            </a:endParaRPr>
          </a:p>
        </p:txBody>
      </p:sp>
      <p:pic>
        <p:nvPicPr>
          <p:cNvPr id="7" name="6 Marcador de contenido"/>
          <p:cNvPicPr>
            <a:picLocks noGrp="1" noChangeAspect="1"/>
          </p:cNvPicPr>
          <p:nvPr>
            <p:ph idx="1"/>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27584" y="1844824"/>
            <a:ext cx="1501741" cy="1224136"/>
          </a:xfrm>
        </p:spPr>
      </p:pic>
      <p:pic>
        <p:nvPicPr>
          <p:cNvPr id="8" name="7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44508823"/>
      </p:ext>
    </p:extLst>
  </p:cSld>
  <p:clrMapOvr>
    <a:masterClrMapping/>
  </p:clrMapOvr>
  <p:transition spd="slow" advTm="1599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2" presetClass="emph" presetSubtype="0" fill="hold" grpId="0" nodeType="clickEffect">
                                  <p:stCondLst>
                                    <p:cond delay="0"/>
                                  </p:stCondLst>
                                  <p:childTnLst>
                                    <p:animRot by="120000">
                                      <p:cBhvr>
                                        <p:cTn id="15" dur="100" fill="hold">
                                          <p:stCondLst>
                                            <p:cond delay="0"/>
                                          </p:stCondLst>
                                        </p:cTn>
                                        <p:tgtEl>
                                          <p:spTgt spid="2"/>
                                        </p:tgtEl>
                                        <p:attrNameLst>
                                          <p:attrName>r</p:attrName>
                                        </p:attrNameLst>
                                      </p:cBhvr>
                                    </p:animRot>
                                    <p:animRot by="-240000">
                                      <p:cBhvr>
                                        <p:cTn id="16" dur="200" fill="hold">
                                          <p:stCondLst>
                                            <p:cond delay="200"/>
                                          </p:stCondLst>
                                        </p:cTn>
                                        <p:tgtEl>
                                          <p:spTgt spid="2"/>
                                        </p:tgtEl>
                                        <p:attrNameLst>
                                          <p:attrName>r</p:attrName>
                                        </p:attrNameLst>
                                      </p:cBhvr>
                                    </p:animRot>
                                    <p:animRot by="240000">
                                      <p:cBhvr>
                                        <p:cTn id="17" dur="200" fill="hold">
                                          <p:stCondLst>
                                            <p:cond delay="400"/>
                                          </p:stCondLst>
                                        </p:cTn>
                                        <p:tgtEl>
                                          <p:spTgt spid="2"/>
                                        </p:tgtEl>
                                        <p:attrNameLst>
                                          <p:attrName>r</p:attrName>
                                        </p:attrNameLst>
                                      </p:cBhvr>
                                    </p:animRot>
                                    <p:animRot by="-240000">
                                      <p:cBhvr>
                                        <p:cTn id="18" dur="200" fill="hold">
                                          <p:stCondLst>
                                            <p:cond delay="600"/>
                                          </p:stCondLst>
                                        </p:cTn>
                                        <p:tgtEl>
                                          <p:spTgt spid="2"/>
                                        </p:tgtEl>
                                        <p:attrNameLst>
                                          <p:attrName>r</p:attrName>
                                        </p:attrNameLst>
                                      </p:cBhvr>
                                    </p:animRot>
                                    <p:animRot by="120000">
                                      <p:cBhvr>
                                        <p:cTn id="19"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55576" y="4653136"/>
            <a:ext cx="1583850" cy="1573858"/>
          </a:xfrm>
        </p:spPr>
      </p:pic>
      <p:sp>
        <p:nvSpPr>
          <p:cNvPr id="6" name="5 CuadroTexto"/>
          <p:cNvSpPr txBox="1"/>
          <p:nvPr/>
        </p:nvSpPr>
        <p:spPr>
          <a:xfrm>
            <a:off x="1043608" y="764704"/>
            <a:ext cx="6840760" cy="5324535"/>
          </a:xfrm>
          <a:prstGeom prst="rect">
            <a:avLst/>
          </a:prstGeom>
          <a:noFill/>
        </p:spPr>
        <p:txBody>
          <a:bodyPr wrap="square" rtlCol="0">
            <a:spAutoFit/>
          </a:bodyPr>
          <a:lstStyle/>
          <a:p>
            <a:r>
              <a:rPr lang="es-GT" sz="2000" dirty="0" smtClean="0">
                <a:latin typeface="Bradley Hand ITC" pitchFamily="66" charset="0"/>
              </a:rPr>
              <a:t> </a:t>
            </a:r>
            <a:r>
              <a:rPr lang="es-GT" sz="2000" dirty="0">
                <a:latin typeface="Bradley Hand ITC" pitchFamily="66" charset="0"/>
              </a:rPr>
              <a:t>En realidad escribir en lenguaje ensamblador es básicamente lo mismo que hacerlo en lenguaje máquina, pero las letras y palabras son bastante más fáciles de recordar y entender que secuencias de números binarios. A medida que la complejidad de las tareas que realizaban las computadoras aumentaba, se hizo necesario disponer de un método sencillo para programar. Entonces, se crearon los lenguajes de alto nivel</a:t>
            </a:r>
            <a:r>
              <a:rPr lang="es-GT" sz="2000" dirty="0" smtClean="0">
                <a:latin typeface="Bradley Hand ITC" pitchFamily="66" charset="0"/>
              </a:rPr>
              <a:t>.</a:t>
            </a:r>
          </a:p>
          <a:p>
            <a:r>
              <a:rPr lang="es-GT" sz="2000" dirty="0">
                <a:latin typeface="Bradley Hand ITC" pitchFamily="66" charset="0"/>
              </a:rPr>
              <a:t>Mientras que una tarea tan trivial como multiplicar dos números puede necesitar un conjunto de instrucciones en lenguaje ensamblador, en un lenguaje de alto nivel bastará con solo una. Una vez que se termina de escribir un programa, sea en ensamblador o en algunos lenguajes de alto nivel, es necesario compilarlo, es decir, traducirlo completo a lenguaje máquina.1 Eventualmente será necesaria otra fase denominada comúnmente link o enlace, durante la cual se anexan al código, generado durante la compilación, los recursos necesarios de alguna </a:t>
            </a:r>
            <a:r>
              <a:rPr lang="es-GT" sz="2000" dirty="0" smtClean="0">
                <a:latin typeface="Bradley Hand ITC" pitchFamily="66" charset="0"/>
              </a:rPr>
              <a:t>biblioteca,</a:t>
            </a:r>
            <a:endParaRPr lang="es-ES" sz="2000" dirty="0">
              <a:latin typeface="Bradley Hand ITC" pitchFamily="66" charset="0"/>
            </a:endParaRPr>
          </a:p>
        </p:txBody>
      </p:sp>
      <p:pic>
        <p:nvPicPr>
          <p:cNvPr id="7" name="6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58114215"/>
      </p:ext>
    </p:extLst>
  </p:cSld>
  <p:clrMapOvr>
    <a:masterClrMapping/>
  </p:clrMapOvr>
  <p:transition spd="slow" advTm="1853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anim calcmode="lin" valueType="num">
                                      <p:cBhvr>
                                        <p:cTn id="12" dur="2000" fill="hold"/>
                                        <p:tgtEl>
                                          <p:spTgt spid="4"/>
                                        </p:tgtEl>
                                        <p:attrNameLst>
                                          <p:attrName>ppt_w</p:attrName>
                                        </p:attrNameLst>
                                      </p:cBhvr>
                                      <p:tavLst>
                                        <p:tav tm="0" fmla="#ppt_w*sin(2.5*pi*$)">
                                          <p:val>
                                            <p:fltVal val="0"/>
                                          </p:val>
                                        </p:tav>
                                        <p:tav tm="100000">
                                          <p:val>
                                            <p:fltVal val="1"/>
                                          </p:val>
                                        </p:tav>
                                      </p:tavLst>
                                    </p:anim>
                                    <p:anim calcmode="lin" valueType="num">
                                      <p:cBhvr>
                                        <p:cTn id="13"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heel(1)">
                                      <p:cBhvr>
                                        <p:cTn id="18" dur="2000"/>
                                        <p:tgtEl>
                                          <p:spTgt spid="6">
                                            <p:txEl>
                                              <p:pRg st="0" end="0"/>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heel(1)">
                                      <p:cBhvr>
                                        <p:cTn id="21" dur="2000"/>
                                        <p:tgtEl>
                                          <p:spTgt spid="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2" presetClass="emph" presetSubtype="0" fill="hold" nodeType="clickEffect">
                                  <p:stCondLst>
                                    <p:cond delay="0"/>
                                  </p:stCondLst>
                                  <p:childTnLst>
                                    <p:animRot by="120000">
                                      <p:cBhvr>
                                        <p:cTn id="25" dur="100" fill="hold">
                                          <p:stCondLst>
                                            <p:cond delay="0"/>
                                          </p:stCondLst>
                                        </p:cTn>
                                        <p:tgtEl>
                                          <p:spTgt spid="4"/>
                                        </p:tgtEl>
                                        <p:attrNameLst>
                                          <p:attrName>r</p:attrName>
                                        </p:attrNameLst>
                                      </p:cBhvr>
                                    </p:animRot>
                                    <p:animRot by="-240000">
                                      <p:cBhvr>
                                        <p:cTn id="26" dur="200" fill="hold">
                                          <p:stCondLst>
                                            <p:cond delay="200"/>
                                          </p:stCondLst>
                                        </p:cTn>
                                        <p:tgtEl>
                                          <p:spTgt spid="4"/>
                                        </p:tgtEl>
                                        <p:attrNameLst>
                                          <p:attrName>r</p:attrName>
                                        </p:attrNameLst>
                                      </p:cBhvr>
                                    </p:animRot>
                                    <p:animRot by="240000">
                                      <p:cBhvr>
                                        <p:cTn id="27" dur="200" fill="hold">
                                          <p:stCondLst>
                                            <p:cond delay="400"/>
                                          </p:stCondLst>
                                        </p:cTn>
                                        <p:tgtEl>
                                          <p:spTgt spid="4"/>
                                        </p:tgtEl>
                                        <p:attrNameLst>
                                          <p:attrName>r</p:attrName>
                                        </p:attrNameLst>
                                      </p:cBhvr>
                                    </p:animRot>
                                    <p:animRot by="-240000">
                                      <p:cBhvr>
                                        <p:cTn id="28" dur="200" fill="hold">
                                          <p:stCondLst>
                                            <p:cond delay="600"/>
                                          </p:stCondLst>
                                        </p:cTn>
                                        <p:tgtEl>
                                          <p:spTgt spid="4"/>
                                        </p:tgtEl>
                                        <p:attrNameLst>
                                          <p:attrName>r</p:attrName>
                                        </p:attrNameLst>
                                      </p:cBhvr>
                                    </p:animRot>
                                    <p:animRot by="120000">
                                      <p:cBhvr>
                                        <p:cTn id="29"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463040" y="2636913"/>
            <a:ext cx="6196405" cy="3086156"/>
          </a:xfrm>
        </p:spPr>
        <p:txBody>
          <a:bodyPr>
            <a:normAutofit/>
          </a:bodyPr>
          <a:lstStyle/>
          <a:p>
            <a:r>
              <a:rPr lang="es-ES" sz="2000" dirty="0">
                <a:latin typeface="Bradley Hand ITC" pitchFamily="66" charset="0"/>
              </a:rPr>
              <a:t> Para facilitar el trabajo de programación, los primeros científicos, que trabajaban en el área, decidieron reemplazar las instrucciones, secuencias de unos y ceros, por palabras o abreviaturas provenientes del </a:t>
            </a:r>
            <a:r>
              <a:rPr lang="es-ES" sz="2000" dirty="0">
                <a:latin typeface="Bradley Hand ITC" pitchFamily="66" charset="0"/>
                <a:hlinkClick r:id="rId5" tooltip="Idioma inglés"/>
              </a:rPr>
              <a:t>inglés</a:t>
            </a:r>
            <a:r>
              <a:rPr lang="es-ES" sz="2000" dirty="0">
                <a:latin typeface="Bradley Hand ITC" pitchFamily="66" charset="0"/>
              </a:rPr>
              <a:t>; las codificaron y crearon así un lenguaje de mayor nivel, que se conoce como </a:t>
            </a:r>
            <a:r>
              <a:rPr lang="es-ES" sz="2000" dirty="0" err="1">
                <a:latin typeface="Bradley Hand ITC" pitchFamily="66" charset="0"/>
              </a:rPr>
              <a:t>Assembly</a:t>
            </a:r>
            <a:r>
              <a:rPr lang="es-ES" sz="2000" dirty="0">
                <a:latin typeface="Bradley Hand ITC" pitchFamily="66" charset="0"/>
              </a:rPr>
              <a:t> o </a:t>
            </a:r>
            <a:r>
              <a:rPr lang="es-ES" sz="2000" dirty="0">
                <a:latin typeface="Bradley Hand ITC" pitchFamily="66" charset="0"/>
                <a:hlinkClick r:id="rId6" tooltip="Lenguaje ensamblador"/>
              </a:rPr>
              <a:t>lenguaje ensamblador</a:t>
            </a:r>
            <a:r>
              <a:rPr lang="es-ES" sz="2000" dirty="0">
                <a:latin typeface="Bradley Hand ITC" pitchFamily="66" charset="0"/>
              </a:rPr>
              <a:t>. Por ejemplo, para sumar se podría usar la letra A de la palabra inglesa </a:t>
            </a:r>
            <a:r>
              <a:rPr lang="es-ES" sz="2000" i="1" dirty="0" err="1">
                <a:latin typeface="Bradley Hand ITC" pitchFamily="66" charset="0"/>
              </a:rPr>
              <a:t>add</a:t>
            </a:r>
            <a:r>
              <a:rPr lang="es-ES" sz="2000" dirty="0">
                <a:latin typeface="Bradley Hand ITC" pitchFamily="66" charset="0"/>
              </a:rPr>
              <a:t> (sumar)</a:t>
            </a:r>
          </a:p>
        </p:txBody>
      </p:sp>
      <p:pic>
        <p:nvPicPr>
          <p:cNvPr id="4" name="3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5856" y="836712"/>
            <a:ext cx="2520280" cy="16678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1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27076212"/>
      </p:ext>
    </p:extLst>
  </p:cSld>
  <p:clrMapOvr>
    <a:masterClrMapping/>
  </p:clrMapOvr>
  <mc:AlternateContent xmlns:mc="http://schemas.openxmlformats.org/markup-compatibility/2006">
    <mc:Choice xmlns:p14="http://schemas.microsoft.com/office/powerpoint/2010/main" Requires="p14">
      <p:transition spd="slow" p14:dur="2000" advTm="14058"/>
    </mc:Choice>
    <mc:Fallback>
      <p:transition spd="slow" advTm="1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4"/>
                                        </p:tgtEl>
                                      </p:cBhvr>
                                    </p:animEffect>
                                    <p:animScale>
                                      <p:cBhvr>
                                        <p:cTn id="11" dur="250" autoRev="1" fill="hold"/>
                                        <p:tgtEl>
                                          <p:spTgt spid="4"/>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2" presetClass="emph" presetSubtype="0" fill="hold" grpId="1" nodeType="clickEffect">
                                  <p:stCondLst>
                                    <p:cond delay="0"/>
                                  </p:stCondLst>
                                  <p:childTnLst>
                                    <p:animRot by="120000">
                                      <p:cBhvr>
                                        <p:cTn id="27" dur="100" fill="hold">
                                          <p:stCondLst>
                                            <p:cond delay="0"/>
                                          </p:stCondLst>
                                        </p:cTn>
                                        <p:tgtEl>
                                          <p:spTgt spid="3">
                                            <p:txEl>
                                              <p:pRg st="0" end="0"/>
                                            </p:txEl>
                                          </p:spTgt>
                                        </p:tgtEl>
                                        <p:attrNameLst>
                                          <p:attrName>r</p:attrName>
                                        </p:attrNameLst>
                                      </p:cBhvr>
                                    </p:animRot>
                                    <p:animRot by="-240000">
                                      <p:cBhvr>
                                        <p:cTn id="28" dur="200" fill="hold">
                                          <p:stCondLst>
                                            <p:cond delay="200"/>
                                          </p:stCondLst>
                                        </p:cTn>
                                        <p:tgtEl>
                                          <p:spTgt spid="3">
                                            <p:txEl>
                                              <p:pRg st="0" end="0"/>
                                            </p:txEl>
                                          </p:spTgt>
                                        </p:tgtEl>
                                        <p:attrNameLst>
                                          <p:attrName>r</p:attrName>
                                        </p:attrNameLst>
                                      </p:cBhvr>
                                    </p:animRot>
                                    <p:animRot by="240000">
                                      <p:cBhvr>
                                        <p:cTn id="29" dur="200" fill="hold">
                                          <p:stCondLst>
                                            <p:cond delay="400"/>
                                          </p:stCondLst>
                                        </p:cTn>
                                        <p:tgtEl>
                                          <p:spTgt spid="3">
                                            <p:txEl>
                                              <p:pRg st="0" end="0"/>
                                            </p:txEl>
                                          </p:spTgt>
                                        </p:tgtEl>
                                        <p:attrNameLst>
                                          <p:attrName>r</p:attrName>
                                        </p:attrNameLst>
                                      </p:cBhvr>
                                    </p:animRot>
                                    <p:animRot by="-240000">
                                      <p:cBhvr>
                                        <p:cTn id="30" dur="200" fill="hold">
                                          <p:stCondLst>
                                            <p:cond delay="600"/>
                                          </p:stCondLst>
                                        </p:cTn>
                                        <p:tgtEl>
                                          <p:spTgt spid="3">
                                            <p:txEl>
                                              <p:pRg st="0" end="0"/>
                                            </p:txEl>
                                          </p:spTgt>
                                        </p:tgtEl>
                                        <p:attrNameLst>
                                          <p:attrName>r</p:attrName>
                                        </p:attrNameLst>
                                      </p:cBhvr>
                                    </p:animRot>
                                    <p:animRot by="120000">
                                      <p:cBhvr>
                                        <p:cTn id="31" dur="200" fill="hold">
                                          <p:stCondLst>
                                            <p:cond delay="80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
                </p:tgtEl>
              </p:cMediaNode>
            </p:audio>
          </p:childTnLst>
        </p:cTn>
      </p:par>
    </p:tnLst>
    <p:bldLst>
      <p:bldP spid="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95023" y="692696"/>
            <a:ext cx="6965245" cy="936104"/>
          </a:xfrm>
        </p:spPr>
        <p:txBody>
          <a:bodyPr>
            <a:normAutofit fontScale="90000"/>
          </a:bodyPr>
          <a:lstStyle/>
          <a:p>
            <a:r>
              <a:rPr lang="es-ES" sz="2000" b="1" cap="all" dirty="0">
                <a:latin typeface="Kristen ITC" pitchFamily="66" charset="0"/>
              </a:rPr>
              <a:t>Lenguaje de programación</a:t>
            </a:r>
            <a:r>
              <a:rPr lang="es-ES" sz="3600" dirty="0"/>
              <a:t/>
            </a:r>
            <a:br>
              <a:rPr lang="es-ES" sz="3600" dirty="0"/>
            </a:br>
            <a:endParaRPr lang="es-ES" sz="3600" dirty="0"/>
          </a:p>
        </p:txBody>
      </p:sp>
      <p:pic>
        <p:nvPicPr>
          <p:cNvPr id="5" name="4 Marcador de contenido"/>
          <p:cNvPicPr>
            <a:picLocks noGrp="1" noChangeAspect="1"/>
          </p:cNvPicPr>
          <p:nvPr>
            <p:ph idx="1"/>
          </p:nvPr>
        </p:nvPicPr>
        <p:blipFill>
          <a:blip r:embed="rId5" cstate="print">
            <a:duotone>
              <a:prstClr val="black"/>
              <a:srgbClr val="E010D6">
                <a:tint val="45000"/>
                <a:satMod val="400000"/>
              </a:srgbClr>
            </a:duotone>
            <a:extLst>
              <a:ext uri="{28A0092B-C50C-407E-A947-70E740481C1C}">
                <a14:useLocalDpi xmlns:a14="http://schemas.microsoft.com/office/drawing/2010/main" val="0"/>
              </a:ext>
            </a:extLst>
          </a:blip>
          <a:stretch>
            <a:fillRect/>
          </a:stretch>
        </p:blipFill>
        <p:spPr>
          <a:xfrm>
            <a:off x="6732240" y="4941168"/>
            <a:ext cx="1665758" cy="1357834"/>
          </a:xfrm>
        </p:spPr>
      </p:pic>
      <p:sp>
        <p:nvSpPr>
          <p:cNvPr id="6" name="5 CuadroTexto"/>
          <p:cNvSpPr txBox="1"/>
          <p:nvPr/>
        </p:nvSpPr>
        <p:spPr>
          <a:xfrm>
            <a:off x="1043608" y="1268760"/>
            <a:ext cx="6840760" cy="4524315"/>
          </a:xfrm>
          <a:prstGeom prst="rect">
            <a:avLst/>
          </a:prstGeom>
          <a:noFill/>
        </p:spPr>
        <p:txBody>
          <a:bodyPr wrap="square" rtlCol="0">
            <a:spAutoFit/>
          </a:bodyPr>
          <a:lstStyle/>
          <a:p>
            <a:r>
              <a:rPr lang="es-ES" dirty="0"/>
              <a:t>Con la llegada de las </a:t>
            </a:r>
            <a:r>
              <a:rPr lang="es-ES" u="sng" dirty="0">
                <a:hlinkClick r:id="rId6" tooltip="Computadora"/>
              </a:rPr>
              <a:t>computadoras</a:t>
            </a:r>
            <a:r>
              <a:rPr lang="es-ES" dirty="0"/>
              <a:t> desaparecen las secuencias de posiciones de llaves mecánicas que debían desconectarse para obtener una acción determinada, una clave conectada era un 1 y una llave desconectada era un 0. Una sucesión de llaves en cualquiera de sus dos posiciones definía una secuencia de ceros y unos (por ejemplo: 0100011010011101...) que venía a representar una instrucción o un conjunto de instrucciones (</a:t>
            </a:r>
            <a:r>
              <a:rPr lang="es-ES" u="sng" dirty="0">
                <a:hlinkClick r:id="rId7" tooltip="Programa (computación)"/>
              </a:rPr>
              <a:t>programa</a:t>
            </a:r>
            <a:r>
              <a:rPr lang="es-ES" dirty="0"/>
              <a:t>) para el ordenador (o computador) en el que se estaba trabajando. A esta primera forma de especificar programas para una computadora se la denomina </a:t>
            </a:r>
            <a:r>
              <a:rPr lang="es-ES" u="sng" dirty="0">
                <a:hlinkClick r:id="rId8" tooltip="Lenguaje máquina"/>
              </a:rPr>
              <a:t>lenguaje máquina o código máquina</a:t>
            </a:r>
            <a:r>
              <a:rPr lang="es-ES" dirty="0"/>
              <a:t>.</a:t>
            </a:r>
          </a:p>
          <a:p>
            <a:r>
              <a:rPr lang="es-ES" dirty="0"/>
              <a:t>La necesidad de recordar secuencias de programación para las acciones usuales llevó a denominarlas con nombres fáciles de memorizar y asociar: ADD (sumar), SUB (restar), MUL (multiplicar), CALL (ejecutar subrutina), etc. A esta secuencia de posiciones se le denominó "instrucciones", y a este conjunto de instrucciones se le llamó </a:t>
            </a:r>
            <a:r>
              <a:rPr lang="es-ES" u="sng" dirty="0">
                <a:hlinkClick r:id="rId9" tooltip="Lenguaje ensamblador"/>
              </a:rPr>
              <a:t>lenguaje ensamblador</a:t>
            </a:r>
            <a:r>
              <a:rPr lang="es-ES" dirty="0"/>
              <a:t>.</a:t>
            </a:r>
          </a:p>
        </p:txBody>
      </p:sp>
      <p:pic>
        <p:nvPicPr>
          <p:cNvPr id="7" name="6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676413454"/>
      </p:ext>
    </p:extLst>
  </p:cSld>
  <p:clrMapOvr>
    <a:masterClrMapping/>
  </p:clrMapOvr>
  <mc:AlternateContent xmlns:mc="http://schemas.openxmlformats.org/markup-compatibility/2006">
    <mc:Choice xmlns:p14="http://schemas.microsoft.com/office/powerpoint/2010/main" Requires="p14">
      <p:transition spd="slow" p14:dur="1200" advTm="19027">
        <p14:prism/>
      </p:transition>
    </mc:Choice>
    <mc:Fallback>
      <p:transition spd="slow" advTm="190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243 -0.24549 C 0.07135 -0.24549 0.12743 -0.18955 0.12725 -0.12044 C 0.12743 -0.05155 0.07118 0.00462 0.00225 0.00462 C -0.0665 0.00462 -0.12257 -0.05155 -0.12257 -0.12044 C -0.12257 -0.18955 -0.0665 -0.24549 0.00243 -0.24549 Z " pathEditMode="relative" rAng="0" ptsTypes="fffff">
                                      <p:cBhvr>
                                        <p:cTn id="10" dur="2000" fill="hold"/>
                                        <p:tgtEl>
                                          <p:spTgt spid="5"/>
                                        </p:tgtEl>
                                        <p:attrNameLst>
                                          <p:attrName>ppt_x</p:attrName>
                                          <p:attrName>ppt_y</p:attrName>
                                        </p:attrNameLst>
                                      </p:cBhvr>
                                      <p:rCtr x="0" y="12506"/>
                                    </p:animMotion>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80">
                                          <p:stCondLst>
                                            <p:cond delay="0"/>
                                          </p:stCondLst>
                                        </p:cTn>
                                        <p:tgtEl>
                                          <p:spTgt spid="2"/>
                                        </p:tgtEl>
                                      </p:cBhvr>
                                    </p:animEffect>
                                    <p:anim calcmode="lin" valueType="num">
                                      <p:cBhvr>
                                        <p:cTn id="2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9" dur="26">
                                          <p:stCondLst>
                                            <p:cond delay="650"/>
                                          </p:stCondLst>
                                        </p:cTn>
                                        <p:tgtEl>
                                          <p:spTgt spid="2"/>
                                        </p:tgtEl>
                                      </p:cBhvr>
                                      <p:to x="100000" y="60000"/>
                                    </p:animScale>
                                    <p:animScale>
                                      <p:cBhvr>
                                        <p:cTn id="30" dur="166" decel="50000">
                                          <p:stCondLst>
                                            <p:cond delay="676"/>
                                          </p:stCondLst>
                                        </p:cTn>
                                        <p:tgtEl>
                                          <p:spTgt spid="2"/>
                                        </p:tgtEl>
                                      </p:cBhvr>
                                      <p:to x="100000" y="100000"/>
                                    </p:animScale>
                                    <p:animScale>
                                      <p:cBhvr>
                                        <p:cTn id="31" dur="26">
                                          <p:stCondLst>
                                            <p:cond delay="1312"/>
                                          </p:stCondLst>
                                        </p:cTn>
                                        <p:tgtEl>
                                          <p:spTgt spid="2"/>
                                        </p:tgtEl>
                                      </p:cBhvr>
                                      <p:to x="100000" y="80000"/>
                                    </p:animScale>
                                    <p:animScale>
                                      <p:cBhvr>
                                        <p:cTn id="32" dur="166" decel="50000">
                                          <p:stCondLst>
                                            <p:cond delay="1338"/>
                                          </p:stCondLst>
                                        </p:cTn>
                                        <p:tgtEl>
                                          <p:spTgt spid="2"/>
                                        </p:tgtEl>
                                      </p:cBhvr>
                                      <p:to x="100000" y="100000"/>
                                    </p:animScale>
                                    <p:animScale>
                                      <p:cBhvr>
                                        <p:cTn id="33" dur="26">
                                          <p:stCondLst>
                                            <p:cond delay="1642"/>
                                          </p:stCondLst>
                                        </p:cTn>
                                        <p:tgtEl>
                                          <p:spTgt spid="2"/>
                                        </p:tgtEl>
                                      </p:cBhvr>
                                      <p:to x="100000" y="90000"/>
                                    </p:animScale>
                                    <p:animScale>
                                      <p:cBhvr>
                                        <p:cTn id="34" dur="166" decel="50000">
                                          <p:stCondLst>
                                            <p:cond delay="1668"/>
                                          </p:stCondLst>
                                        </p:cTn>
                                        <p:tgtEl>
                                          <p:spTgt spid="2"/>
                                        </p:tgtEl>
                                      </p:cBhvr>
                                      <p:to x="100000" y="100000"/>
                                    </p:animScale>
                                    <p:animScale>
                                      <p:cBhvr>
                                        <p:cTn id="35" dur="26">
                                          <p:stCondLst>
                                            <p:cond delay="1808"/>
                                          </p:stCondLst>
                                        </p:cTn>
                                        <p:tgtEl>
                                          <p:spTgt spid="2"/>
                                        </p:tgtEl>
                                      </p:cBhvr>
                                      <p:to x="100000" y="95000"/>
                                    </p:animScale>
                                    <p:animScale>
                                      <p:cBhvr>
                                        <p:cTn id="36"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7"/>
                </p:tgtEl>
              </p:cMediaNode>
            </p:audio>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cap="all" dirty="0">
                <a:latin typeface="Kristen ITC" pitchFamily="66" charset="0"/>
              </a:rPr>
              <a:t>JavaScript</a:t>
            </a:r>
            <a:r>
              <a:rPr lang="es-ES" dirty="0"/>
              <a:t/>
            </a:r>
            <a:br>
              <a:rPr lang="es-ES" dirty="0"/>
            </a:br>
            <a:endParaRPr lang="es-ES" dirty="0"/>
          </a:p>
        </p:txBody>
      </p:sp>
      <p:pic>
        <p:nvPicPr>
          <p:cNvPr id="6" name="Picture 3" descr="Resultado de imagen de javascript"/>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995936" y="4746636"/>
            <a:ext cx="1440160" cy="1301130"/>
          </a:xfrm>
          <a:prstGeom prst="rect">
            <a:avLst/>
          </a:prstGeom>
          <a:noFill/>
          <a:ln>
            <a:noFill/>
          </a:ln>
        </p:spPr>
      </p:pic>
      <p:sp>
        <p:nvSpPr>
          <p:cNvPr id="7" name="6 CuadroTexto"/>
          <p:cNvSpPr txBox="1"/>
          <p:nvPr/>
        </p:nvSpPr>
        <p:spPr>
          <a:xfrm>
            <a:off x="971600" y="1628799"/>
            <a:ext cx="7128792" cy="3477875"/>
          </a:xfrm>
          <a:prstGeom prst="rect">
            <a:avLst/>
          </a:prstGeom>
          <a:noFill/>
        </p:spPr>
        <p:txBody>
          <a:bodyPr wrap="square" rtlCol="0">
            <a:spAutoFit/>
          </a:bodyPr>
          <a:lstStyle/>
          <a:p>
            <a:r>
              <a:rPr lang="es-MX" sz="2000" dirty="0">
                <a:latin typeface="Bradley Hand ITC" pitchFamily="66" charset="0"/>
              </a:rPr>
              <a:t>JavaScript (abreviado comúnmente JS) es un lenguaje de programación interpretado, dialecto del estándar </a:t>
            </a:r>
            <a:r>
              <a:rPr lang="es-MX" sz="2000" dirty="0" err="1">
                <a:latin typeface="Bradley Hand ITC" pitchFamily="66" charset="0"/>
              </a:rPr>
              <a:t>ECMAScript</a:t>
            </a:r>
            <a:r>
              <a:rPr lang="es-MX" sz="2000" dirty="0">
                <a:latin typeface="Bradley Hand ITC" pitchFamily="66" charset="0"/>
              </a:rPr>
              <a:t>. Se define como orientado a objetos,3 basado en prototipos, imperativo, débilmente </a:t>
            </a:r>
            <a:r>
              <a:rPr lang="es-MX" sz="2000" dirty="0" err="1">
                <a:latin typeface="Bradley Hand ITC" pitchFamily="66" charset="0"/>
              </a:rPr>
              <a:t>tipado</a:t>
            </a:r>
            <a:r>
              <a:rPr lang="es-MX" sz="2000" dirty="0">
                <a:latin typeface="Bradley Hand ITC" pitchFamily="66" charset="0"/>
              </a:rPr>
              <a:t> y dinámico</a:t>
            </a:r>
            <a:r>
              <a:rPr lang="es-MX" sz="2000" dirty="0" smtClean="0">
                <a:latin typeface="Bradley Hand ITC" pitchFamily="66" charset="0"/>
              </a:rPr>
              <a:t>.</a:t>
            </a:r>
          </a:p>
          <a:p>
            <a:r>
              <a:rPr lang="es-MX" sz="2000" dirty="0">
                <a:latin typeface="Bradley Hand ITC" pitchFamily="66" charset="0"/>
              </a:rPr>
              <a:t>Se utiliza principalmente en su forma del lado del cliente (</a:t>
            </a:r>
            <a:r>
              <a:rPr lang="es-MX" sz="2000" dirty="0" err="1">
                <a:latin typeface="Bradley Hand ITC" pitchFamily="66" charset="0"/>
              </a:rPr>
              <a:t>client-side</a:t>
            </a:r>
            <a:r>
              <a:rPr lang="es-MX" sz="2000" dirty="0">
                <a:latin typeface="Bradley Hand ITC" pitchFamily="66" charset="0"/>
              </a:rPr>
              <a:t>), implementado como parte de un navegador web permitiendo mejoras en la interfaz de usuario y páginas web dinámicas4 aunque existe una forma de JavaScript del lado del servidor(Server-</a:t>
            </a:r>
            <a:r>
              <a:rPr lang="es-MX" sz="2000" dirty="0" err="1">
                <a:latin typeface="Bradley Hand ITC" pitchFamily="66" charset="0"/>
              </a:rPr>
              <a:t>side</a:t>
            </a:r>
            <a:r>
              <a:rPr lang="es-MX" sz="2000" dirty="0">
                <a:latin typeface="Bradley Hand ITC" pitchFamily="66" charset="0"/>
              </a:rPr>
              <a:t> JavaScript o SSJS). Su uso en aplicaciones externas a la web, por ejemplo en documentos PDF, aplicaciones de escritorio (mayoritariamente </a:t>
            </a:r>
            <a:r>
              <a:rPr lang="es-MX" sz="2000" dirty="0" err="1">
                <a:latin typeface="Bradley Hand ITC" pitchFamily="66" charset="0"/>
              </a:rPr>
              <a:t>widgets</a:t>
            </a:r>
            <a:r>
              <a:rPr lang="es-MX" sz="2000" dirty="0">
                <a:latin typeface="Bradley Hand ITC" pitchFamily="66" charset="0"/>
              </a:rPr>
              <a:t>) es también significativo</a:t>
            </a:r>
            <a:endParaRPr lang="es-ES" sz="2000" dirty="0">
              <a:latin typeface="Bradley Hand ITC" pitchFamily="66" charset="0"/>
            </a:endParaRPr>
          </a:p>
        </p:txBody>
      </p:sp>
      <p:pic>
        <p:nvPicPr>
          <p:cNvPr id="8" name="7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604857837"/>
      </p:ext>
    </p:extLst>
  </p:cSld>
  <p:clrMapOvr>
    <a:masterClrMapping/>
  </p:clrMapOvr>
  <mc:AlternateContent xmlns:mc="http://schemas.openxmlformats.org/markup-compatibility/2006">
    <mc:Choice xmlns:p14="http://schemas.microsoft.com/office/powerpoint/2010/main" Requires="p14">
      <p:transition spd="slow" p14:dur="1600" advTm="20673">
        <p14:gallery dir="l"/>
      </p:transition>
    </mc:Choice>
    <mc:Fallback>
      <p:transition spd="slow" advTm="206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style.rotation</p:attrName>
                                        </p:attrNameLst>
                                      </p:cBhvr>
                                      <p:tavLst>
                                        <p:tav tm="0">
                                          <p:val>
                                            <p:fltVal val="90"/>
                                          </p:val>
                                        </p:tav>
                                        <p:tav tm="100000">
                                          <p:val>
                                            <p:fltVal val="0"/>
                                          </p:val>
                                        </p:tav>
                                      </p:tavLst>
                                    </p:anim>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grpId="0" nodeType="clickEffect">
                                  <p:stCondLst>
                                    <p:cond delay="0"/>
                                  </p:stCondLst>
                                  <p:childTnLst>
                                    <p:animRot by="120000">
                                      <p:cBhvr>
                                        <p:cTn id="18" dur="100" fill="hold">
                                          <p:stCondLst>
                                            <p:cond delay="0"/>
                                          </p:stCondLst>
                                        </p:cTn>
                                        <p:tgtEl>
                                          <p:spTgt spid="7"/>
                                        </p:tgtEl>
                                        <p:attrNameLst>
                                          <p:attrName>r</p:attrName>
                                        </p:attrNameLst>
                                      </p:cBhvr>
                                    </p:animRot>
                                    <p:animRot by="-240000">
                                      <p:cBhvr>
                                        <p:cTn id="19" dur="200" fill="hold">
                                          <p:stCondLst>
                                            <p:cond delay="200"/>
                                          </p:stCondLst>
                                        </p:cTn>
                                        <p:tgtEl>
                                          <p:spTgt spid="7"/>
                                        </p:tgtEl>
                                        <p:attrNameLst>
                                          <p:attrName>r</p:attrName>
                                        </p:attrNameLst>
                                      </p:cBhvr>
                                    </p:animRot>
                                    <p:animRot by="240000">
                                      <p:cBhvr>
                                        <p:cTn id="20" dur="200" fill="hold">
                                          <p:stCondLst>
                                            <p:cond delay="400"/>
                                          </p:stCondLst>
                                        </p:cTn>
                                        <p:tgtEl>
                                          <p:spTgt spid="7"/>
                                        </p:tgtEl>
                                        <p:attrNameLst>
                                          <p:attrName>r</p:attrName>
                                        </p:attrNameLst>
                                      </p:cBhvr>
                                    </p:animRot>
                                    <p:animRot by="-240000">
                                      <p:cBhvr>
                                        <p:cTn id="21" dur="200" fill="hold">
                                          <p:stCondLst>
                                            <p:cond delay="600"/>
                                          </p:stCondLst>
                                        </p:cTn>
                                        <p:tgtEl>
                                          <p:spTgt spid="7"/>
                                        </p:tgtEl>
                                        <p:attrNameLst>
                                          <p:attrName>r</p:attrName>
                                        </p:attrNameLst>
                                      </p:cBhvr>
                                    </p:animRot>
                                    <p:animRot by="120000">
                                      <p:cBhvr>
                                        <p:cTn id="22" dur="200" fill="hold">
                                          <p:stCondLst>
                                            <p:cond delay="800"/>
                                          </p:stCondLst>
                                        </p:cTn>
                                        <p:tgtEl>
                                          <p:spTgt spid="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34" presetClass="emph" presetSubtype="0" fill="hold" grpId="0" nodeType="clickEffect">
                                  <p:stCondLst>
                                    <p:cond delay="0"/>
                                  </p:stCondLst>
                                  <p:iterate type="lt">
                                    <p:tmPct val="10000"/>
                                  </p:iterate>
                                  <p:childTnLst>
                                    <p:animMotion origin="layout" path="M -0.05503 -2.74156E-6 L -3.61111E-6 -2.74156E-6 " pathEditMode="relative" rAng="0" ptsTypes="AA">
                                      <p:cBhvr>
                                        <p:cTn id="26" dur="250" accel="50000" decel="50000" autoRev="1" fill="hold">
                                          <p:stCondLst>
                                            <p:cond delay="0"/>
                                          </p:stCondLst>
                                        </p:cTn>
                                        <p:tgtEl>
                                          <p:spTgt spid="2"/>
                                        </p:tgtEl>
                                        <p:attrNameLst>
                                          <p:attrName>ppt_x</p:attrName>
                                          <p:attrName>ppt_y</p:attrName>
                                        </p:attrNameLst>
                                      </p:cBhvr>
                                      <p:rCtr x="2743" y="0"/>
                                    </p:animMotion>
                                    <p:animRot by="1500000">
                                      <p:cBhvr>
                                        <p:cTn id="27" dur="125" fill="hold">
                                          <p:stCondLst>
                                            <p:cond delay="0"/>
                                          </p:stCondLst>
                                        </p:cTn>
                                        <p:tgtEl>
                                          <p:spTgt spid="2"/>
                                        </p:tgtEl>
                                        <p:attrNameLst>
                                          <p:attrName>r</p:attrName>
                                        </p:attrNameLst>
                                      </p:cBhvr>
                                    </p:animRot>
                                    <p:animRot by="-1500000">
                                      <p:cBhvr>
                                        <p:cTn id="28" dur="125" fill="hold">
                                          <p:stCondLst>
                                            <p:cond delay="125"/>
                                          </p:stCondLst>
                                        </p:cTn>
                                        <p:tgtEl>
                                          <p:spTgt spid="2"/>
                                        </p:tgtEl>
                                        <p:attrNameLst>
                                          <p:attrName>r</p:attrName>
                                        </p:attrNameLst>
                                      </p:cBhvr>
                                    </p:animRot>
                                    <p:animRot by="-1500000">
                                      <p:cBhvr>
                                        <p:cTn id="29" dur="125" fill="hold">
                                          <p:stCondLst>
                                            <p:cond delay="250"/>
                                          </p:stCondLst>
                                        </p:cTn>
                                        <p:tgtEl>
                                          <p:spTgt spid="2"/>
                                        </p:tgtEl>
                                        <p:attrNameLst>
                                          <p:attrName>r</p:attrName>
                                        </p:attrNameLst>
                                      </p:cBhvr>
                                    </p:animRot>
                                    <p:animRot by="1500000">
                                      <p:cBhvr>
                                        <p:cTn id="3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
                </p:tgtEl>
              </p:cMediaNode>
            </p:audio>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sz="quarter" idx="14"/>
          </p:nvPr>
        </p:nvSpPr>
        <p:spPr>
          <a:xfrm>
            <a:off x="4663440" y="908720"/>
            <a:ext cx="3200400" cy="4815805"/>
          </a:xfrm>
        </p:spPr>
        <p:txBody>
          <a:bodyPr>
            <a:normAutofit fontScale="85000" lnSpcReduction="20000"/>
          </a:bodyPr>
          <a:lstStyle/>
          <a:p>
            <a:r>
              <a:rPr lang="es-MX" dirty="0">
                <a:latin typeface="Bradley Hand ITC" pitchFamily="66" charset="0"/>
              </a:rPr>
              <a:t>Visual Basic (VB) es un lenguaje de programación dirigido por eventos, desarrollado por Alan Cooper para Microsoft. Este lenguaje de programación es un dialecto de BASIC, con importantes agregados. Su primera versión fue presentada en 1991, con la intención de simplificar la programación utilizando un ambiente de desarrollo que facilitó en cierta medida la programación misma</a:t>
            </a:r>
            <a:endParaRPr lang="es-ES" dirty="0">
              <a:latin typeface="Bradley Hand ITC" pitchFamily="66" charset="0"/>
            </a:endParaRPr>
          </a:p>
        </p:txBody>
      </p:sp>
      <p:pic>
        <p:nvPicPr>
          <p:cNvPr id="5" name="Picture 9" descr="Resultado de imagen de Visual Basic"/>
          <p:cNvPicPr>
            <a:picLocks noGrp="1"/>
          </p:cNvPicPr>
          <p:nvPr>
            <p:ph sz="quarter" idx="13"/>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1628800"/>
            <a:ext cx="3200400" cy="3200400"/>
          </a:xfrm>
          <a:prstGeom prst="rect">
            <a:avLst/>
          </a:prstGeom>
          <a:noFill/>
          <a:ln>
            <a:noFill/>
          </a:ln>
        </p:spPr>
      </p:pic>
      <p:pic>
        <p:nvPicPr>
          <p:cNvPr id="6" name="5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9593" y="5071806"/>
            <a:ext cx="1152128" cy="1144859"/>
          </a:xfrm>
          <a:prstGeom prst="rect">
            <a:avLst/>
          </a:prstGeom>
        </p:spPr>
      </p:pic>
      <p:pic>
        <p:nvPicPr>
          <p:cNvPr id="7" name="6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704379270"/>
      </p:ext>
    </p:extLst>
  </p:cSld>
  <p:clrMapOvr>
    <a:masterClrMapping/>
  </p:clrMapOvr>
  <mc:AlternateContent xmlns:mc="http://schemas.openxmlformats.org/markup-compatibility/2006">
    <mc:Choice xmlns:p14="http://schemas.microsoft.com/office/powerpoint/2010/main" Requires="p14">
      <p:transition spd="slow" p14:dur="2500" advTm="8234">
        <p:checker/>
      </p:transition>
    </mc:Choice>
    <mc:Fallback>
      <p:transition spd="slow" advTm="8234">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32" presetClass="emph" presetSubtype="0" fill="hold" grpId="0" nodeType="clickEffect">
                                  <p:stCondLst>
                                    <p:cond delay="0"/>
                                  </p:stCondLst>
                                  <p:childTnLst>
                                    <p:animRot by="120000">
                                      <p:cBhvr>
                                        <p:cTn id="28" dur="100" fill="hold">
                                          <p:stCondLst>
                                            <p:cond delay="0"/>
                                          </p:stCondLst>
                                        </p:cTn>
                                        <p:tgtEl>
                                          <p:spTgt spid="4">
                                            <p:txEl>
                                              <p:pRg st="0" end="0"/>
                                            </p:txEl>
                                          </p:spTgt>
                                        </p:tgtEl>
                                        <p:attrNameLst>
                                          <p:attrName>r</p:attrName>
                                        </p:attrNameLst>
                                      </p:cBhvr>
                                    </p:animRot>
                                    <p:animRot by="-240000">
                                      <p:cBhvr>
                                        <p:cTn id="29" dur="200" fill="hold">
                                          <p:stCondLst>
                                            <p:cond delay="200"/>
                                          </p:stCondLst>
                                        </p:cTn>
                                        <p:tgtEl>
                                          <p:spTgt spid="4">
                                            <p:txEl>
                                              <p:pRg st="0" end="0"/>
                                            </p:txEl>
                                          </p:spTgt>
                                        </p:tgtEl>
                                        <p:attrNameLst>
                                          <p:attrName>r</p:attrName>
                                        </p:attrNameLst>
                                      </p:cBhvr>
                                    </p:animRot>
                                    <p:animRot by="240000">
                                      <p:cBhvr>
                                        <p:cTn id="30" dur="200" fill="hold">
                                          <p:stCondLst>
                                            <p:cond delay="400"/>
                                          </p:stCondLst>
                                        </p:cTn>
                                        <p:tgtEl>
                                          <p:spTgt spid="4">
                                            <p:txEl>
                                              <p:pRg st="0" end="0"/>
                                            </p:txEl>
                                          </p:spTgt>
                                        </p:tgtEl>
                                        <p:attrNameLst>
                                          <p:attrName>r</p:attrName>
                                        </p:attrNameLst>
                                      </p:cBhvr>
                                    </p:animRot>
                                    <p:animRot by="-240000">
                                      <p:cBhvr>
                                        <p:cTn id="31" dur="200" fill="hold">
                                          <p:stCondLst>
                                            <p:cond delay="600"/>
                                          </p:stCondLst>
                                        </p:cTn>
                                        <p:tgtEl>
                                          <p:spTgt spid="4">
                                            <p:txEl>
                                              <p:pRg st="0" end="0"/>
                                            </p:txEl>
                                          </p:spTgt>
                                        </p:tgtEl>
                                        <p:attrNameLst>
                                          <p:attrName>r</p:attrName>
                                        </p:attrNameLst>
                                      </p:cBhvr>
                                    </p:animRot>
                                    <p:animRot by="120000">
                                      <p:cBhvr>
                                        <p:cTn id="32" dur="200" fill="hold">
                                          <p:stCondLst>
                                            <p:cond delay="800"/>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7"/>
                </p:tgtEl>
              </p:cMediaNode>
            </p:audio>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3100" b="1" cap="all" dirty="0">
                <a:latin typeface="Kristen ITC" pitchFamily="66" charset="0"/>
              </a:rPr>
              <a:t>Clasificación de los lenguajes de programación</a:t>
            </a:r>
            <a:r>
              <a:rPr lang="es-ES" dirty="0"/>
              <a:t/>
            </a:r>
            <a:br>
              <a:rPr lang="es-ES" dirty="0"/>
            </a:br>
            <a:endParaRPr lang="es-ES" dirty="0"/>
          </a:p>
        </p:txBody>
      </p:sp>
      <p:sp>
        <p:nvSpPr>
          <p:cNvPr id="3" name="2 Marcador de contenido"/>
          <p:cNvSpPr>
            <a:spLocks noGrp="1"/>
          </p:cNvSpPr>
          <p:nvPr>
            <p:ph sz="quarter" idx="13"/>
          </p:nvPr>
        </p:nvSpPr>
        <p:spPr>
          <a:xfrm>
            <a:off x="1298448" y="1916832"/>
            <a:ext cx="3200400" cy="4680520"/>
          </a:xfrm>
        </p:spPr>
        <p:txBody>
          <a:bodyPr>
            <a:normAutofit fontScale="62500" lnSpcReduction="20000"/>
          </a:bodyPr>
          <a:lstStyle/>
          <a:p>
            <a:r>
              <a:rPr lang="es-ES" sz="2900" b="1" dirty="0">
                <a:latin typeface="Kristen ITC" pitchFamily="66" charset="0"/>
              </a:rPr>
              <a:t>Lenguajes de bajo nivel</a:t>
            </a:r>
            <a:endParaRPr lang="es-ES" sz="2900" dirty="0">
              <a:latin typeface="Kristen ITC" pitchFamily="66" charset="0"/>
            </a:endParaRPr>
          </a:p>
          <a:p>
            <a:r>
              <a:rPr lang="es-ES" sz="2900" dirty="0">
                <a:latin typeface="Kristen ITC" pitchFamily="66" charset="0"/>
              </a:rPr>
              <a:t>Los lenguajes de bajo nivel son lenguajes de programación que se acercan al funcionamiento de una computadora. El lenguaje de más bajo nivel es, por excelencia, el </a:t>
            </a:r>
            <a:r>
              <a:rPr lang="es-ES" sz="2900" u="sng" dirty="0">
                <a:latin typeface="Kristen ITC" pitchFamily="66" charset="0"/>
                <a:hlinkClick r:id="rId5" tooltip="Código máquina"/>
              </a:rPr>
              <a:t>código máquina</a:t>
            </a:r>
            <a:r>
              <a:rPr lang="es-ES" sz="2900" dirty="0">
                <a:latin typeface="Kristen ITC" pitchFamily="66" charset="0"/>
              </a:rPr>
              <a:t>. A éste le sigue el </a:t>
            </a:r>
            <a:r>
              <a:rPr lang="es-ES" sz="2900" u="sng" dirty="0">
                <a:latin typeface="Kristen ITC" pitchFamily="66" charset="0"/>
                <a:hlinkClick r:id="rId6" tooltip="Lenguaje ensamblador"/>
              </a:rPr>
              <a:t>lenguaje ensamblador</a:t>
            </a:r>
            <a:r>
              <a:rPr lang="es-ES" sz="2900" dirty="0">
                <a:latin typeface="Kristen ITC" pitchFamily="66" charset="0"/>
              </a:rPr>
              <a:t>, ya que al programar en ensamblador se trabajan con los </a:t>
            </a:r>
            <a:r>
              <a:rPr lang="es-ES" sz="2900" u="sng" dirty="0">
                <a:latin typeface="Kristen ITC" pitchFamily="66" charset="0"/>
                <a:hlinkClick r:id="rId7" tooltip="Registros"/>
              </a:rPr>
              <a:t>registros</a:t>
            </a:r>
            <a:r>
              <a:rPr lang="es-ES" sz="2900" dirty="0">
                <a:latin typeface="Kristen ITC" pitchFamily="66" charset="0"/>
              </a:rPr>
              <a:t> de </a:t>
            </a:r>
            <a:r>
              <a:rPr lang="es-ES" sz="2900" u="sng" dirty="0">
                <a:latin typeface="Kristen ITC" pitchFamily="66" charset="0"/>
                <a:hlinkClick r:id="rId8" tooltip="Memoria"/>
              </a:rPr>
              <a:t>memoria</a:t>
            </a:r>
            <a:r>
              <a:rPr lang="es-ES" sz="2900" dirty="0">
                <a:latin typeface="Kristen ITC" pitchFamily="66" charset="0"/>
              </a:rPr>
              <a:t> de la computadora de forma directa.</a:t>
            </a:r>
          </a:p>
          <a:p>
            <a:endParaRPr lang="es-ES" dirty="0"/>
          </a:p>
        </p:txBody>
      </p:sp>
      <p:sp>
        <p:nvSpPr>
          <p:cNvPr id="4" name="3 Marcador de contenido"/>
          <p:cNvSpPr>
            <a:spLocks noGrp="1"/>
          </p:cNvSpPr>
          <p:nvPr>
            <p:ph sz="quarter" idx="14"/>
          </p:nvPr>
        </p:nvSpPr>
        <p:spPr>
          <a:xfrm>
            <a:off x="4663440" y="1916832"/>
            <a:ext cx="3200400" cy="4680520"/>
          </a:xfrm>
        </p:spPr>
        <p:txBody>
          <a:bodyPr>
            <a:normAutofit fontScale="70000" lnSpcReduction="20000"/>
          </a:bodyPr>
          <a:lstStyle/>
          <a:p>
            <a:r>
              <a:rPr lang="es-ES" sz="2600" b="1" dirty="0">
                <a:latin typeface="Kristen ITC" pitchFamily="66" charset="0"/>
              </a:rPr>
              <a:t>Lenguajes de medio nivel</a:t>
            </a:r>
            <a:endParaRPr lang="es-ES" sz="2600" dirty="0">
              <a:latin typeface="Kristen ITC" pitchFamily="66" charset="0"/>
            </a:endParaRPr>
          </a:p>
          <a:p>
            <a:r>
              <a:rPr lang="es-ES" sz="2600" dirty="0">
                <a:latin typeface="Kristen ITC" pitchFamily="66" charset="0"/>
              </a:rPr>
              <a:t>Hay lenguajes de programación que son considerados por algunos expertos como lenguajes de medio nivel (como es el caso del </a:t>
            </a:r>
            <a:r>
              <a:rPr lang="es-ES" sz="2600" u="sng" dirty="0">
                <a:latin typeface="Kristen ITC" pitchFamily="66" charset="0"/>
                <a:hlinkClick r:id="rId9" tooltip="Lenguaje de programación C"/>
              </a:rPr>
              <a:t>lenguaje C</a:t>
            </a:r>
            <a:r>
              <a:rPr lang="es-ES" sz="2600" dirty="0">
                <a:latin typeface="Kristen ITC" pitchFamily="66" charset="0"/>
              </a:rPr>
              <a:t>) al tener ciertas características que los acercan a los lenguajes de bajo nivel pero teniendo, al mismo tiempo, ciertas cualidades que lo hacen un lenguaje más cercano al humano y, por tanto, de alto nivel.</a:t>
            </a:r>
          </a:p>
          <a:p>
            <a:endParaRPr lang="es-ES" dirty="0"/>
          </a:p>
        </p:txBody>
      </p:sp>
      <p:pic>
        <p:nvPicPr>
          <p:cNvPr id="6" name="5 Audio">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261779787"/>
      </p:ext>
    </p:extLst>
  </p:cSld>
  <p:clrMapOvr>
    <a:masterClrMapping/>
  </p:clrMapOvr>
  <mc:AlternateContent xmlns:mc="http://schemas.openxmlformats.org/markup-compatibility/2006">
    <mc:Choice xmlns:p14="http://schemas.microsoft.com/office/powerpoint/2010/main" Requires="p14">
      <p:transition spd="slow" p14:dur="1100" advTm="10901">
        <p14:switch dir="r"/>
      </p:transition>
    </mc:Choice>
    <mc:Fallback>
      <p:transition spd="slow" advTm="109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8"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5000" fill="hold"/>
                                        <p:tgtEl>
                                          <p:spTgt spid="3">
                                            <p:txEl>
                                              <p:pRg st="0" end="0"/>
                                            </p:txEl>
                                          </p:spTgt>
                                        </p:tgtEl>
                                        <p:attrNameLst>
                                          <p:attrName>ppt_y</p:attrName>
                                        </p:attrNameLst>
                                      </p:cBhvr>
                                      <p:tavLst>
                                        <p:tav tm="0">
                                          <p:val>
                                            <p:strVal val="#ppt_y+1"/>
                                          </p:val>
                                        </p:tav>
                                        <p:tav tm="100000">
                                          <p:val>
                                            <p:strVal val="#ppt_y-1"/>
                                          </p:val>
                                        </p:tav>
                                      </p:tavLst>
                                    </p:anim>
                                  </p:childTnLst>
                                </p:cTn>
                              </p:par>
                              <p:par>
                                <p:cTn id="13" presetID="28"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5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5000" fill="hold"/>
                                        <p:tgtEl>
                                          <p:spTgt spid="3">
                                            <p:txEl>
                                              <p:pRg st="1" end="1"/>
                                            </p:txEl>
                                          </p:spTgt>
                                        </p:tgtEl>
                                        <p:attrNameLst>
                                          <p:attrName>ppt_y</p:attrName>
                                        </p:attrNameLst>
                                      </p:cBhvr>
                                      <p:tavLst>
                                        <p:tav tm="0">
                                          <p:val>
                                            <p:strVal val="#ppt_y+1"/>
                                          </p:val>
                                        </p:tav>
                                        <p:tav tm="100000">
                                          <p:val>
                                            <p:strVal val="#ppt_y-1"/>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2000"/>
                                        <p:tgtEl>
                                          <p:spTgt spid="4">
                                            <p:txEl>
                                              <p:pRg st="0" end="0"/>
                                            </p:txEl>
                                          </p:spTgt>
                                        </p:tgtEl>
                                      </p:cBhvr>
                                    </p:animEffect>
                                    <p:anim calcmode="lin" valueType="num">
                                      <p:cBhvr>
                                        <p:cTn id="22"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23" dur="2000" fill="hold"/>
                                        <p:tgtEl>
                                          <p:spTgt spid="4">
                                            <p:txEl>
                                              <p:pRg st="0" end="0"/>
                                            </p:txEl>
                                          </p:spTgt>
                                        </p:tgtEl>
                                        <p:attrNameLst>
                                          <p:attrName>ppt_h</p:attrName>
                                        </p:attrNameLst>
                                      </p:cBhvr>
                                      <p:tavLst>
                                        <p:tav tm="0">
                                          <p:val>
                                            <p:strVal val="#ppt_h"/>
                                          </p:val>
                                        </p:tav>
                                        <p:tav tm="100000">
                                          <p:val>
                                            <p:strVal val="#ppt_h"/>
                                          </p:val>
                                        </p:tav>
                                      </p:tavLst>
                                    </p:anim>
                                  </p:childTnLst>
                                </p:cTn>
                              </p:par>
                              <p:par>
                                <p:cTn id="24" presetID="45" presetClass="entr" presetSubtype="0" fill="hold"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2000"/>
                                        <p:tgtEl>
                                          <p:spTgt spid="4">
                                            <p:txEl>
                                              <p:pRg st="1" end="1"/>
                                            </p:txEl>
                                          </p:spTgt>
                                        </p:tgtEl>
                                      </p:cBhvr>
                                    </p:animEffect>
                                    <p:anim calcmode="lin" valueType="num">
                                      <p:cBhvr>
                                        <p:cTn id="27" dur="2000" fill="hold"/>
                                        <p:tgtEl>
                                          <p:spTgt spid="4">
                                            <p:txEl>
                                              <p:pRg st="1" end="1"/>
                                            </p:txEl>
                                          </p:spTgt>
                                        </p:tgtEl>
                                        <p:attrNameLst>
                                          <p:attrName>ppt_w</p:attrName>
                                        </p:attrNameLst>
                                      </p:cBhvr>
                                      <p:tavLst>
                                        <p:tav tm="0" fmla="#ppt_w*sin(2.5*pi*$)">
                                          <p:val>
                                            <p:fltVal val="0"/>
                                          </p:val>
                                        </p:tav>
                                        <p:tav tm="100000">
                                          <p:val>
                                            <p:fltVal val="1"/>
                                          </p:val>
                                        </p:tav>
                                      </p:tavLst>
                                    </p:anim>
                                    <p:anim calcmode="lin" valueType="num">
                                      <p:cBhvr>
                                        <p:cTn id="28" dur="2000" fill="hold"/>
                                        <p:tgtEl>
                                          <p:spTgt spid="4">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fill="hold" grpId="0" nodeType="clickEffect">
                                  <p:stCondLst>
                                    <p:cond delay="0"/>
                                  </p:stCondLst>
                                  <p:childTnLst>
                                    <p:anim calcmode="discrete" valueType="str">
                                      <p:cBhvr>
                                        <p:cTn id="32"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2.8|2.2"/>
</p:tagLst>
</file>

<file path=ppt/tags/tag10.xml><?xml version="1.0" encoding="utf-8"?>
<p:tagLst xmlns:a="http://schemas.openxmlformats.org/drawingml/2006/main" xmlns:r="http://schemas.openxmlformats.org/officeDocument/2006/relationships" xmlns:p="http://schemas.openxmlformats.org/presentationml/2006/main">
  <p:tag name="TIMING" val="|1.7|6.4|1.8|2.1|2.7|22.9"/>
</p:tagLst>
</file>

<file path=ppt/tags/tag11.xml><?xml version="1.0" encoding="utf-8"?>
<p:tagLst xmlns:a="http://schemas.openxmlformats.org/drawingml/2006/main" xmlns:r="http://schemas.openxmlformats.org/officeDocument/2006/relationships" xmlns:p="http://schemas.openxmlformats.org/presentationml/2006/main">
  <p:tag name="TIMING" val="|1.3|4.6|8.4|3.1"/>
</p:tagLst>
</file>

<file path=ppt/tags/tag12.xml><?xml version="1.0" encoding="utf-8"?>
<p:tagLst xmlns:a="http://schemas.openxmlformats.org/drawingml/2006/main" xmlns:r="http://schemas.openxmlformats.org/officeDocument/2006/relationships" xmlns:p="http://schemas.openxmlformats.org/presentationml/2006/main">
  <p:tag name="TIMING" val="|1.6|5.7|1.5|3.1|6.9"/>
</p:tagLst>
</file>

<file path=ppt/tags/tag2.xml><?xml version="1.0" encoding="utf-8"?>
<p:tagLst xmlns:a="http://schemas.openxmlformats.org/drawingml/2006/main" xmlns:r="http://schemas.openxmlformats.org/officeDocument/2006/relationships" xmlns:p="http://schemas.openxmlformats.org/presentationml/2006/main">
  <p:tag name="TIMING" val="|2|9.7|1.5|2.7|2.1"/>
</p:tagLst>
</file>

<file path=ppt/tags/tag3.xml><?xml version="1.0" encoding="utf-8"?>
<p:tagLst xmlns:a="http://schemas.openxmlformats.org/drawingml/2006/main" xmlns:r="http://schemas.openxmlformats.org/officeDocument/2006/relationships" xmlns:p="http://schemas.openxmlformats.org/presentationml/2006/main">
  <p:tag name="TIMING" val="|3.5|3.8"/>
</p:tagLst>
</file>

<file path=ppt/tags/tag4.xml><?xml version="1.0" encoding="utf-8"?>
<p:tagLst xmlns:a="http://schemas.openxmlformats.org/drawingml/2006/main" xmlns:r="http://schemas.openxmlformats.org/officeDocument/2006/relationships" xmlns:p="http://schemas.openxmlformats.org/presentationml/2006/main">
  <p:tag name="TIMING" val="|2.3|2.3|11.5"/>
</p:tagLst>
</file>

<file path=ppt/tags/tag5.xml><?xml version="1.0" encoding="utf-8"?>
<p:tagLst xmlns:a="http://schemas.openxmlformats.org/drawingml/2006/main" xmlns:r="http://schemas.openxmlformats.org/officeDocument/2006/relationships" xmlns:p="http://schemas.openxmlformats.org/presentationml/2006/main">
  <p:tag name="TIMING" val="|6.5|2.2|1.1|1.4"/>
</p:tagLst>
</file>

<file path=ppt/tags/tag6.xml><?xml version="1.0" encoding="utf-8"?>
<p:tagLst xmlns:a="http://schemas.openxmlformats.org/drawingml/2006/main" xmlns:r="http://schemas.openxmlformats.org/officeDocument/2006/relationships" xmlns:p="http://schemas.openxmlformats.org/presentationml/2006/main">
  <p:tag name="TIMING" val="|1.2|3.2|11.3"/>
</p:tagLst>
</file>

<file path=ppt/tags/tag7.xml><?xml version="1.0" encoding="utf-8"?>
<p:tagLst xmlns:a="http://schemas.openxmlformats.org/drawingml/2006/main" xmlns:r="http://schemas.openxmlformats.org/officeDocument/2006/relationships" xmlns:p="http://schemas.openxmlformats.org/presentationml/2006/main">
  <p:tag name="TIMING" val="|14.3|2.5|1.6"/>
</p:tagLst>
</file>

<file path=ppt/tags/tag8.xml><?xml version="1.0" encoding="utf-8"?>
<p:tagLst xmlns:a="http://schemas.openxmlformats.org/drawingml/2006/main" xmlns:r="http://schemas.openxmlformats.org/officeDocument/2006/relationships" xmlns:p="http://schemas.openxmlformats.org/presentationml/2006/main">
  <p:tag name="TIMING" val="|3.1|3.4"/>
</p:tagLst>
</file>

<file path=ppt/tags/tag9.xml><?xml version="1.0" encoding="utf-8"?>
<p:tagLst xmlns:a="http://schemas.openxmlformats.org/drawingml/2006/main" xmlns:r="http://schemas.openxmlformats.org/officeDocument/2006/relationships" xmlns:p="http://schemas.openxmlformats.org/presentationml/2006/main">
  <p:tag name="TIMING" val="|5.4|2|2.3"/>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hincheta">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hincheta">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incheta">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emplate>
  <TotalTime>178</TotalTime>
  <Words>1146</Words>
  <Application>Microsoft Office PowerPoint</Application>
  <PresentationFormat>Presentación en pantalla (4:3)</PresentationFormat>
  <Paragraphs>27</Paragraphs>
  <Slides>13</Slides>
  <Notes>0</Notes>
  <HiddenSlides>0</HiddenSlides>
  <MMClips>13</MMClips>
  <ScaleCrop>false</ScaleCrop>
  <HeadingPairs>
    <vt:vector size="4" baseType="variant">
      <vt:variant>
        <vt:lpstr>Tema</vt:lpstr>
      </vt:variant>
      <vt:variant>
        <vt:i4>1</vt:i4>
      </vt:variant>
      <vt:variant>
        <vt:lpstr>Títulos de diapositiva</vt:lpstr>
      </vt:variant>
      <vt:variant>
        <vt:i4>13</vt:i4>
      </vt:variant>
    </vt:vector>
  </HeadingPairs>
  <TitlesOfParts>
    <vt:vector size="14" baseType="lpstr">
      <vt:lpstr>Chincheta</vt:lpstr>
      <vt:lpstr>Presentación By: Gerson Ramírez con mucho &lt;3 y creatividad!!  5to Bach. “B”  ☻Disfrútenlo. </vt:lpstr>
      <vt:lpstr>La Historia de la programación</vt:lpstr>
      <vt:lpstr>Para crear un programa, y que la computadora lo interprete y ejecute las instrucciones escritas en él, debe escribirse en un lenguaje de programación. En sus inicios las computadoras interpretaban solo instrucciones en un lenguaje específico, del más bajo nivel, conocido como código máquina, siendo éste excesivamente complicado para programar. De hecho solo consiste en cadenas de números 1 y 0 (sistema binario).</vt:lpstr>
      <vt:lpstr>Presentación de PowerPoint</vt:lpstr>
      <vt:lpstr>Presentación de PowerPoint</vt:lpstr>
      <vt:lpstr>Lenguaje de programación </vt:lpstr>
      <vt:lpstr>JavaScript </vt:lpstr>
      <vt:lpstr>Presentación de PowerPoint</vt:lpstr>
      <vt:lpstr>Clasificación de los lenguajes de programación </vt:lpstr>
      <vt:lpstr>Presentación de PowerPoint</vt:lpstr>
      <vt:lpstr>Presentación de PowerPoint</vt:lpstr>
      <vt:lpstr>Presentación de PowerPoint</vt:lpstr>
      <vt:lpstr>Presentación de PowerPoint</vt:lpstr>
    </vt:vector>
  </TitlesOfParts>
  <Company>Work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Historia de la programación</dc:title>
  <dc:creator>Gerson Ramirez</dc:creator>
  <cp:lastModifiedBy>Gerson Ramirez</cp:lastModifiedBy>
  <cp:revision>13</cp:revision>
  <dcterms:created xsi:type="dcterms:W3CDTF">2017-04-19T23:46:12Z</dcterms:created>
  <dcterms:modified xsi:type="dcterms:W3CDTF">2017-04-20T02:44:19Z</dcterms:modified>
</cp:coreProperties>
</file>